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Nunito"/>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Nunito-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0637be0f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0637be0f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0637be0f5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0637be0f5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0637be0f5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0637be0f5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0637be0f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0637be0f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0637be0f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0637be0f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0637be0f5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0637be0f5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0ae70cf3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0ae70cf3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0ae70cf3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0ae70cf3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0ae70cf3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0ae70cf3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0637be0f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0637be0f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0637be0f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0637be0f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0637be0f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0637be0f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0637be0f5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0637be0f5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0637be0f5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0637be0f5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0ae70cf3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0ae70cf3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0ae70cf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0ae70cf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0ae70cf3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0ae70cf3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0ae70cf3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0ae70cf3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0637be0f5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0637be0f5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0637be0f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0637be0f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0ae70c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0ae70c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0637be0f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0637be0f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0ae70cf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0ae70cf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0ae70cf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0ae70cf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0ae70cf3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0ae70cf3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0637be0f5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0637be0f5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0637be0f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0637be0f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0637be0f5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0637be0f5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0637be0f5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0637be0f5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0637be0f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0637be0f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0637be0f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0637be0f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0637be0f5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0637be0f5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ourses.analyticsvidhya.com/courses/naive-bayes?utm_source=blog&amp;utm_medium=naive-bayes-explained"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Training_data" TargetMode="Externa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mailto:astika.nehra@gmail.com" TargetMode="External"/><Relationship Id="rId4" Type="http://schemas.openxmlformats.org/officeDocument/2006/relationships/hyperlink" Target="https://www.linkedin.com/in/astikanehra" TargetMode="External"/><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922475" y="1193875"/>
            <a:ext cx="72120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Algorithms</a:t>
            </a:r>
            <a:endParaRPr/>
          </a:p>
        </p:txBody>
      </p:sp>
      <p:sp>
        <p:nvSpPr>
          <p:cNvPr id="129" name="Google Shape;129;p13"/>
          <p:cNvSpPr txBox="1"/>
          <p:nvPr>
            <p:ph idx="1" type="subTitle"/>
          </p:nvPr>
        </p:nvSpPr>
        <p:spPr>
          <a:xfrm>
            <a:off x="1546050" y="2725650"/>
            <a:ext cx="6051900" cy="17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By </a:t>
            </a:r>
            <a:r>
              <a:rPr b="1" lang="en" sz="2500"/>
              <a:t>Astika Nehra</a:t>
            </a:r>
            <a:endParaRPr b="1" sz="2500"/>
          </a:p>
          <a:p>
            <a:pPr indent="0" lvl="0" marL="0" rtl="0" algn="ctr">
              <a:spcBef>
                <a:spcPts val="0"/>
              </a:spcBef>
              <a:spcAft>
                <a:spcPts val="0"/>
              </a:spcAft>
              <a:buNone/>
            </a:pPr>
            <a:r>
              <a:rPr b="1" lang="en" sz="2400">
                <a:solidFill>
                  <a:srgbClr val="7F6000"/>
                </a:solidFill>
                <a:latin typeface="Lato"/>
                <a:ea typeface="Lato"/>
                <a:cs typeface="Lato"/>
                <a:sym typeface="Lato"/>
              </a:rPr>
              <a:t>#HourOfCode     #CSforGood</a:t>
            </a:r>
            <a:endParaRPr b="1" sz="2400">
              <a:solidFill>
                <a:srgbClr val="7F6000"/>
              </a:solidFill>
              <a:latin typeface="Lato"/>
              <a:ea typeface="Lato"/>
              <a:cs typeface="Lato"/>
              <a:sym typeface="Lato"/>
            </a:endParaRPr>
          </a:p>
          <a:p>
            <a:pPr indent="0" lvl="0" marL="0" rtl="0" algn="ctr">
              <a:spcBef>
                <a:spcPts val="0"/>
              </a:spcBef>
              <a:spcAft>
                <a:spcPts val="0"/>
              </a:spcAft>
              <a:buNone/>
            </a:pPr>
            <a:r>
              <a:t/>
            </a:r>
            <a:endParaRPr b="1"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419300" y="412300"/>
            <a:ext cx="82884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CLASSIFICATION APPROACH</a:t>
            </a:r>
            <a:endParaRPr/>
          </a:p>
        </p:txBody>
      </p:sp>
      <p:sp>
        <p:nvSpPr>
          <p:cNvPr id="188" name="Google Shape;188;p22"/>
          <p:cNvSpPr txBox="1"/>
          <p:nvPr>
            <p:ph idx="1" type="body"/>
          </p:nvPr>
        </p:nvSpPr>
        <p:spPr>
          <a:xfrm>
            <a:off x="587025" y="1271900"/>
            <a:ext cx="8050800" cy="31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An object (a new instance) is classified by a majority votes for its neighbour classes.</a:t>
            </a:r>
            <a:endParaRPr sz="1700"/>
          </a:p>
          <a:p>
            <a:pPr indent="0" lvl="0" marL="0" rtl="0" algn="l">
              <a:spcBef>
                <a:spcPts val="1600"/>
              </a:spcBef>
              <a:spcAft>
                <a:spcPts val="0"/>
              </a:spcAft>
              <a:buNone/>
            </a:pPr>
            <a:r>
              <a:rPr lang="en" sz="1700"/>
              <a:t>➤ The object is assigned to the most common class amongst its K nearest neighbours (measured by a distance function)</a:t>
            </a:r>
            <a:endParaRPr sz="1700"/>
          </a:p>
          <a:p>
            <a:pPr indent="0" lvl="0" marL="0" rtl="0" algn="l">
              <a:spcBef>
                <a:spcPts val="1600"/>
              </a:spcBef>
              <a:spcAft>
                <a:spcPts val="1600"/>
              </a:spcAft>
              <a:buNone/>
            </a:pPr>
            <a:r>
              <a:t/>
            </a:r>
            <a:endParaRPr/>
          </a:p>
        </p:txBody>
      </p:sp>
      <p:pic>
        <p:nvPicPr>
          <p:cNvPr id="189" name="Google Shape;189;p22"/>
          <p:cNvPicPr preferRelativeResize="0"/>
          <p:nvPr/>
        </p:nvPicPr>
        <p:blipFill>
          <a:blip r:embed="rId3">
            <a:alphaModFix/>
          </a:blip>
          <a:stretch>
            <a:fillRect/>
          </a:stretch>
        </p:blipFill>
        <p:spPr>
          <a:xfrm>
            <a:off x="2439525" y="2683575"/>
            <a:ext cx="4466750" cy="199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433275" y="300500"/>
            <a:ext cx="78915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KNN ALGORITHM WORK</a:t>
            </a:r>
            <a:endParaRPr/>
          </a:p>
        </p:txBody>
      </p:sp>
      <p:sp>
        <p:nvSpPr>
          <p:cNvPr id="195" name="Google Shape;195;p23"/>
          <p:cNvSpPr txBox="1"/>
          <p:nvPr>
            <p:ph idx="1" type="body"/>
          </p:nvPr>
        </p:nvSpPr>
        <p:spPr>
          <a:xfrm>
            <a:off x="433275" y="1006325"/>
            <a:ext cx="5520900" cy="3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Step-1: Select the number K of the neighbors</a:t>
            </a:r>
            <a:endParaRPr sz="1600"/>
          </a:p>
          <a:p>
            <a:pPr indent="0" lvl="0" marL="0" rtl="0" algn="l">
              <a:spcBef>
                <a:spcPts val="1600"/>
              </a:spcBef>
              <a:spcAft>
                <a:spcPts val="0"/>
              </a:spcAft>
              <a:buNone/>
            </a:pPr>
            <a:r>
              <a:rPr lang="en" sz="1600"/>
              <a:t>Step-2: Calculate the Euclidean distance of K number of neighbors</a:t>
            </a:r>
            <a:endParaRPr sz="1600"/>
          </a:p>
          <a:p>
            <a:pPr indent="0" lvl="0" marL="0" rtl="0" algn="l">
              <a:spcBef>
                <a:spcPts val="1600"/>
              </a:spcBef>
              <a:spcAft>
                <a:spcPts val="0"/>
              </a:spcAft>
              <a:buNone/>
            </a:pPr>
            <a:r>
              <a:rPr lang="en" sz="1600"/>
              <a:t>Step-3: Take the K nearest neighbors as per the calculated Euclidean distance.</a:t>
            </a:r>
            <a:endParaRPr sz="1600"/>
          </a:p>
          <a:p>
            <a:pPr indent="0" lvl="0" marL="0" rtl="0" algn="l">
              <a:spcBef>
                <a:spcPts val="1600"/>
              </a:spcBef>
              <a:spcAft>
                <a:spcPts val="0"/>
              </a:spcAft>
              <a:buNone/>
            </a:pPr>
            <a:r>
              <a:rPr lang="en" sz="1600"/>
              <a:t>Step-4: Among these K neighbors, count the number of the data points in each category.</a:t>
            </a:r>
            <a:endParaRPr sz="1600"/>
          </a:p>
          <a:p>
            <a:pPr indent="0" lvl="0" marL="0" rtl="0" algn="l">
              <a:spcBef>
                <a:spcPts val="1600"/>
              </a:spcBef>
              <a:spcAft>
                <a:spcPts val="0"/>
              </a:spcAft>
              <a:buNone/>
            </a:pPr>
            <a:r>
              <a:rPr lang="en" sz="1600"/>
              <a:t>Step-5: Assign the new data points to that category for which the number of the neighbor is maximum.</a:t>
            </a:r>
            <a:endParaRPr sz="1600"/>
          </a:p>
          <a:p>
            <a:pPr indent="0" lvl="0" marL="0" rtl="0" algn="l">
              <a:spcBef>
                <a:spcPts val="1600"/>
              </a:spcBef>
              <a:spcAft>
                <a:spcPts val="0"/>
              </a:spcAft>
              <a:buNone/>
            </a:pPr>
            <a:r>
              <a:rPr lang="en" sz="1600"/>
              <a:t>Step-6: Our model is ready.</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96" name="Google Shape;196;p23"/>
          <p:cNvSpPr txBox="1"/>
          <p:nvPr/>
        </p:nvSpPr>
        <p:spPr>
          <a:xfrm>
            <a:off x="6093925" y="1132125"/>
            <a:ext cx="2571600" cy="27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Calibri"/>
                <a:ea typeface="Calibri"/>
                <a:cs typeface="Calibri"/>
                <a:sym typeface="Calibri"/>
              </a:rPr>
              <a:t>The euclidean distance between X and Y is defined as:</a:t>
            </a:r>
            <a:endParaRPr b="1">
              <a:solidFill>
                <a:srgbClr val="0000FF"/>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97" name="Google Shape;197;p23"/>
          <p:cNvPicPr preferRelativeResize="0"/>
          <p:nvPr/>
        </p:nvPicPr>
        <p:blipFill>
          <a:blip r:embed="rId3">
            <a:alphaModFix/>
          </a:blip>
          <a:stretch>
            <a:fillRect/>
          </a:stretch>
        </p:blipFill>
        <p:spPr>
          <a:xfrm>
            <a:off x="6162475" y="1843725"/>
            <a:ext cx="2268019" cy="54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819150" y="568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a:t>
            </a:r>
            <a:endParaRPr/>
          </a:p>
        </p:txBody>
      </p:sp>
      <p:sp>
        <p:nvSpPr>
          <p:cNvPr id="203" name="Google Shape;203;p24"/>
          <p:cNvSpPr txBox="1"/>
          <p:nvPr>
            <p:ph idx="1" type="body"/>
          </p:nvPr>
        </p:nvSpPr>
        <p:spPr>
          <a:xfrm>
            <a:off x="819150" y="1523475"/>
            <a:ext cx="7505700" cy="29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Naive Bayes Algorithm is a Machine learning algorithm for classification problems. It is primarily used for text classification, which involves high-dimensional training data sets. A few examples are spam filtration, sentimental analysis and classifying news articles.</a:t>
            </a:r>
            <a:endParaRPr sz="2000"/>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511650" y="300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 Theorem </a:t>
            </a:r>
            <a:endParaRPr/>
          </a:p>
        </p:txBody>
      </p:sp>
      <p:sp>
        <p:nvSpPr>
          <p:cNvPr id="209" name="Google Shape;209;p25"/>
          <p:cNvSpPr txBox="1"/>
          <p:nvPr>
            <p:ph idx="1" type="body"/>
          </p:nvPr>
        </p:nvSpPr>
        <p:spPr>
          <a:xfrm>
            <a:off x="614975" y="1188025"/>
            <a:ext cx="3957000" cy="3435600"/>
          </a:xfrm>
          <a:prstGeom prst="rect">
            <a:avLst/>
          </a:prstGeom>
        </p:spPr>
        <p:txBody>
          <a:bodyPr anchorCtr="0" anchor="t" bIns="91425" lIns="91425" spcFirstLastPara="1" rIns="91425" wrap="square" tIns="91425">
            <a:noAutofit/>
          </a:bodyPr>
          <a:lstStyle/>
          <a:p>
            <a:pPr indent="-339725" lvl="0" marL="457200" rtl="0" algn="just">
              <a:spcBef>
                <a:spcPts val="0"/>
              </a:spcBef>
              <a:spcAft>
                <a:spcPts val="0"/>
              </a:spcAft>
              <a:buClr>
                <a:srgbClr val="595858"/>
              </a:buClr>
              <a:buSzPts val="1750"/>
              <a:buFont typeface="Roboto"/>
              <a:buChar char="●"/>
            </a:pPr>
            <a:r>
              <a:rPr i="1" lang="en" sz="1750">
                <a:solidFill>
                  <a:srgbClr val="595858"/>
                </a:solidFill>
                <a:highlight>
                  <a:srgbClr val="FFFFFF"/>
                </a:highlight>
                <a:latin typeface="Roboto"/>
                <a:ea typeface="Roboto"/>
                <a:cs typeface="Roboto"/>
                <a:sym typeface="Roboto"/>
              </a:rPr>
              <a:t>P</a:t>
            </a:r>
            <a:r>
              <a:rPr lang="en" sz="1750">
                <a:solidFill>
                  <a:srgbClr val="595858"/>
                </a:solidFill>
                <a:highlight>
                  <a:srgbClr val="FFFFFF"/>
                </a:highlight>
                <a:latin typeface="Roboto"/>
                <a:ea typeface="Roboto"/>
                <a:cs typeface="Roboto"/>
                <a:sym typeface="Roboto"/>
              </a:rPr>
              <a:t>(</a:t>
            </a:r>
            <a:r>
              <a:rPr i="1" lang="en" sz="1750">
                <a:solidFill>
                  <a:srgbClr val="595858"/>
                </a:solidFill>
                <a:highlight>
                  <a:srgbClr val="FFFFFF"/>
                </a:highlight>
                <a:latin typeface="Roboto"/>
                <a:ea typeface="Roboto"/>
                <a:cs typeface="Roboto"/>
                <a:sym typeface="Roboto"/>
              </a:rPr>
              <a:t>c|x</a:t>
            </a:r>
            <a:r>
              <a:rPr lang="en" sz="1750">
                <a:solidFill>
                  <a:srgbClr val="595858"/>
                </a:solidFill>
                <a:highlight>
                  <a:srgbClr val="FFFFFF"/>
                </a:highlight>
                <a:latin typeface="Roboto"/>
                <a:ea typeface="Roboto"/>
                <a:cs typeface="Roboto"/>
                <a:sym typeface="Roboto"/>
              </a:rPr>
              <a:t>) is the posterior probability of </a:t>
            </a:r>
            <a:r>
              <a:rPr i="1" lang="en" sz="1750">
                <a:solidFill>
                  <a:srgbClr val="595858"/>
                </a:solidFill>
                <a:highlight>
                  <a:srgbClr val="FFFFFF"/>
                </a:highlight>
                <a:latin typeface="Roboto"/>
                <a:ea typeface="Roboto"/>
                <a:cs typeface="Roboto"/>
                <a:sym typeface="Roboto"/>
              </a:rPr>
              <a:t>class</a:t>
            </a:r>
            <a:r>
              <a:rPr lang="en" sz="1750">
                <a:solidFill>
                  <a:srgbClr val="595858"/>
                </a:solidFill>
                <a:highlight>
                  <a:srgbClr val="FFFFFF"/>
                </a:highlight>
                <a:latin typeface="Roboto"/>
                <a:ea typeface="Roboto"/>
                <a:cs typeface="Roboto"/>
                <a:sym typeface="Roboto"/>
              </a:rPr>
              <a:t> (c, </a:t>
            </a:r>
            <a:r>
              <a:rPr i="1" lang="en" sz="1750">
                <a:solidFill>
                  <a:srgbClr val="595858"/>
                </a:solidFill>
                <a:highlight>
                  <a:srgbClr val="FFFFFF"/>
                </a:highlight>
                <a:latin typeface="Roboto"/>
                <a:ea typeface="Roboto"/>
                <a:cs typeface="Roboto"/>
                <a:sym typeface="Roboto"/>
              </a:rPr>
              <a:t>target</a:t>
            </a:r>
            <a:r>
              <a:rPr lang="en" sz="1750">
                <a:solidFill>
                  <a:srgbClr val="595858"/>
                </a:solidFill>
                <a:highlight>
                  <a:srgbClr val="FFFFFF"/>
                </a:highlight>
                <a:latin typeface="Roboto"/>
                <a:ea typeface="Roboto"/>
                <a:cs typeface="Roboto"/>
                <a:sym typeface="Roboto"/>
              </a:rPr>
              <a:t>) given </a:t>
            </a:r>
            <a:r>
              <a:rPr i="1" lang="en" sz="1750">
                <a:solidFill>
                  <a:srgbClr val="595858"/>
                </a:solidFill>
                <a:highlight>
                  <a:srgbClr val="FFFFFF"/>
                </a:highlight>
                <a:latin typeface="Roboto"/>
                <a:ea typeface="Roboto"/>
                <a:cs typeface="Roboto"/>
                <a:sym typeface="Roboto"/>
              </a:rPr>
              <a:t>predictor</a:t>
            </a:r>
            <a:r>
              <a:rPr lang="en" sz="1750">
                <a:solidFill>
                  <a:srgbClr val="595858"/>
                </a:solidFill>
                <a:highlight>
                  <a:srgbClr val="FFFFFF"/>
                </a:highlight>
                <a:latin typeface="Roboto"/>
                <a:ea typeface="Roboto"/>
                <a:cs typeface="Roboto"/>
                <a:sym typeface="Roboto"/>
              </a:rPr>
              <a:t> (x, </a:t>
            </a:r>
            <a:r>
              <a:rPr i="1" lang="en" sz="1750">
                <a:solidFill>
                  <a:srgbClr val="595858"/>
                </a:solidFill>
                <a:highlight>
                  <a:srgbClr val="FFFFFF"/>
                </a:highlight>
                <a:latin typeface="Roboto"/>
                <a:ea typeface="Roboto"/>
                <a:cs typeface="Roboto"/>
                <a:sym typeface="Roboto"/>
              </a:rPr>
              <a:t>attributes</a:t>
            </a:r>
            <a:r>
              <a:rPr lang="en" sz="1750">
                <a:solidFill>
                  <a:srgbClr val="595858"/>
                </a:solidFill>
                <a:highlight>
                  <a:srgbClr val="FFFFFF"/>
                </a:highlight>
                <a:latin typeface="Roboto"/>
                <a:ea typeface="Roboto"/>
                <a:cs typeface="Roboto"/>
                <a:sym typeface="Roboto"/>
              </a:rPr>
              <a:t>).</a:t>
            </a:r>
            <a:endParaRPr sz="1750">
              <a:solidFill>
                <a:srgbClr val="595858"/>
              </a:solidFill>
              <a:highlight>
                <a:srgbClr val="FFFFFF"/>
              </a:highlight>
              <a:latin typeface="Roboto"/>
              <a:ea typeface="Roboto"/>
              <a:cs typeface="Roboto"/>
              <a:sym typeface="Roboto"/>
            </a:endParaRPr>
          </a:p>
          <a:p>
            <a:pPr indent="-339725" lvl="0" marL="457200" rtl="0" algn="just">
              <a:spcBef>
                <a:spcPts val="0"/>
              </a:spcBef>
              <a:spcAft>
                <a:spcPts val="0"/>
              </a:spcAft>
              <a:buClr>
                <a:srgbClr val="595858"/>
              </a:buClr>
              <a:buSzPts val="1750"/>
              <a:buFont typeface="Roboto"/>
              <a:buChar char="●"/>
            </a:pPr>
            <a:r>
              <a:rPr i="1" lang="en" sz="1750">
                <a:solidFill>
                  <a:srgbClr val="595858"/>
                </a:solidFill>
                <a:highlight>
                  <a:srgbClr val="FFFFFF"/>
                </a:highlight>
                <a:latin typeface="Roboto"/>
                <a:ea typeface="Roboto"/>
                <a:cs typeface="Roboto"/>
                <a:sym typeface="Roboto"/>
              </a:rPr>
              <a:t>P</a:t>
            </a:r>
            <a:r>
              <a:rPr lang="en" sz="1750">
                <a:solidFill>
                  <a:srgbClr val="595858"/>
                </a:solidFill>
                <a:highlight>
                  <a:srgbClr val="FFFFFF"/>
                </a:highlight>
                <a:latin typeface="Roboto"/>
                <a:ea typeface="Roboto"/>
                <a:cs typeface="Roboto"/>
                <a:sym typeface="Roboto"/>
              </a:rPr>
              <a:t>(</a:t>
            </a:r>
            <a:r>
              <a:rPr i="1" lang="en" sz="1750">
                <a:solidFill>
                  <a:srgbClr val="595858"/>
                </a:solidFill>
                <a:highlight>
                  <a:srgbClr val="FFFFFF"/>
                </a:highlight>
                <a:latin typeface="Roboto"/>
                <a:ea typeface="Roboto"/>
                <a:cs typeface="Roboto"/>
                <a:sym typeface="Roboto"/>
              </a:rPr>
              <a:t>c</a:t>
            </a:r>
            <a:r>
              <a:rPr lang="en" sz="1750">
                <a:solidFill>
                  <a:srgbClr val="595858"/>
                </a:solidFill>
                <a:highlight>
                  <a:srgbClr val="FFFFFF"/>
                </a:highlight>
                <a:latin typeface="Roboto"/>
                <a:ea typeface="Roboto"/>
                <a:cs typeface="Roboto"/>
                <a:sym typeface="Roboto"/>
              </a:rPr>
              <a:t>) is the prior probability of </a:t>
            </a:r>
            <a:r>
              <a:rPr i="1" lang="en" sz="1750">
                <a:solidFill>
                  <a:srgbClr val="595858"/>
                </a:solidFill>
                <a:highlight>
                  <a:srgbClr val="FFFFFF"/>
                </a:highlight>
                <a:latin typeface="Roboto"/>
                <a:ea typeface="Roboto"/>
                <a:cs typeface="Roboto"/>
                <a:sym typeface="Roboto"/>
              </a:rPr>
              <a:t>class</a:t>
            </a:r>
            <a:r>
              <a:rPr lang="en" sz="1750">
                <a:solidFill>
                  <a:srgbClr val="595858"/>
                </a:solidFill>
                <a:highlight>
                  <a:srgbClr val="FFFFFF"/>
                </a:highlight>
                <a:latin typeface="Roboto"/>
                <a:ea typeface="Roboto"/>
                <a:cs typeface="Roboto"/>
                <a:sym typeface="Roboto"/>
              </a:rPr>
              <a:t>.</a:t>
            </a:r>
            <a:endParaRPr sz="1750">
              <a:solidFill>
                <a:srgbClr val="595858"/>
              </a:solidFill>
              <a:highlight>
                <a:srgbClr val="FFFFFF"/>
              </a:highlight>
              <a:latin typeface="Roboto"/>
              <a:ea typeface="Roboto"/>
              <a:cs typeface="Roboto"/>
              <a:sym typeface="Roboto"/>
            </a:endParaRPr>
          </a:p>
          <a:p>
            <a:pPr indent="-339725" lvl="0" marL="457200" rtl="0" algn="just">
              <a:spcBef>
                <a:spcPts val="0"/>
              </a:spcBef>
              <a:spcAft>
                <a:spcPts val="0"/>
              </a:spcAft>
              <a:buClr>
                <a:srgbClr val="595858"/>
              </a:buClr>
              <a:buSzPts val="1750"/>
              <a:buFont typeface="Roboto"/>
              <a:buChar char="●"/>
            </a:pPr>
            <a:r>
              <a:rPr i="1" lang="en" sz="1750">
                <a:solidFill>
                  <a:srgbClr val="595858"/>
                </a:solidFill>
                <a:highlight>
                  <a:srgbClr val="FFFFFF"/>
                </a:highlight>
                <a:latin typeface="Roboto"/>
                <a:ea typeface="Roboto"/>
                <a:cs typeface="Roboto"/>
                <a:sym typeface="Roboto"/>
              </a:rPr>
              <a:t>P</a:t>
            </a:r>
            <a:r>
              <a:rPr lang="en" sz="1750">
                <a:solidFill>
                  <a:srgbClr val="595858"/>
                </a:solidFill>
                <a:highlight>
                  <a:srgbClr val="FFFFFF"/>
                </a:highlight>
                <a:latin typeface="Roboto"/>
                <a:ea typeface="Roboto"/>
                <a:cs typeface="Roboto"/>
                <a:sym typeface="Roboto"/>
              </a:rPr>
              <a:t>(</a:t>
            </a:r>
            <a:r>
              <a:rPr i="1" lang="en" sz="1750">
                <a:solidFill>
                  <a:srgbClr val="595858"/>
                </a:solidFill>
                <a:highlight>
                  <a:srgbClr val="FFFFFF"/>
                </a:highlight>
                <a:latin typeface="Roboto"/>
                <a:ea typeface="Roboto"/>
                <a:cs typeface="Roboto"/>
                <a:sym typeface="Roboto"/>
              </a:rPr>
              <a:t>x|c</a:t>
            </a:r>
            <a:r>
              <a:rPr lang="en" sz="1750">
                <a:solidFill>
                  <a:srgbClr val="595858"/>
                </a:solidFill>
                <a:highlight>
                  <a:srgbClr val="FFFFFF"/>
                </a:highlight>
                <a:latin typeface="Roboto"/>
                <a:ea typeface="Roboto"/>
                <a:cs typeface="Roboto"/>
                <a:sym typeface="Roboto"/>
              </a:rPr>
              <a:t>) is the likelihood which is the probability of </a:t>
            </a:r>
            <a:r>
              <a:rPr i="1" lang="en" sz="1750">
                <a:solidFill>
                  <a:srgbClr val="595858"/>
                </a:solidFill>
                <a:highlight>
                  <a:srgbClr val="FFFFFF"/>
                </a:highlight>
                <a:latin typeface="Roboto"/>
                <a:ea typeface="Roboto"/>
                <a:cs typeface="Roboto"/>
                <a:sym typeface="Roboto"/>
              </a:rPr>
              <a:t>predictor</a:t>
            </a:r>
            <a:r>
              <a:rPr lang="en" sz="1750">
                <a:solidFill>
                  <a:srgbClr val="595858"/>
                </a:solidFill>
                <a:highlight>
                  <a:srgbClr val="FFFFFF"/>
                </a:highlight>
                <a:latin typeface="Roboto"/>
                <a:ea typeface="Roboto"/>
                <a:cs typeface="Roboto"/>
                <a:sym typeface="Roboto"/>
              </a:rPr>
              <a:t> given </a:t>
            </a:r>
            <a:r>
              <a:rPr i="1" lang="en" sz="1750">
                <a:solidFill>
                  <a:srgbClr val="595858"/>
                </a:solidFill>
                <a:highlight>
                  <a:srgbClr val="FFFFFF"/>
                </a:highlight>
                <a:latin typeface="Roboto"/>
                <a:ea typeface="Roboto"/>
                <a:cs typeface="Roboto"/>
                <a:sym typeface="Roboto"/>
              </a:rPr>
              <a:t>class</a:t>
            </a:r>
            <a:r>
              <a:rPr lang="en" sz="1750">
                <a:solidFill>
                  <a:srgbClr val="595858"/>
                </a:solidFill>
                <a:highlight>
                  <a:srgbClr val="FFFFFF"/>
                </a:highlight>
                <a:latin typeface="Roboto"/>
                <a:ea typeface="Roboto"/>
                <a:cs typeface="Roboto"/>
                <a:sym typeface="Roboto"/>
              </a:rPr>
              <a:t>.</a:t>
            </a:r>
            <a:endParaRPr sz="1750">
              <a:solidFill>
                <a:srgbClr val="595858"/>
              </a:solidFill>
              <a:highlight>
                <a:srgbClr val="FFFFFF"/>
              </a:highlight>
              <a:latin typeface="Roboto"/>
              <a:ea typeface="Roboto"/>
              <a:cs typeface="Roboto"/>
              <a:sym typeface="Roboto"/>
            </a:endParaRPr>
          </a:p>
          <a:p>
            <a:pPr indent="-339725" lvl="0" marL="457200" rtl="0" algn="just">
              <a:spcBef>
                <a:spcPts val="0"/>
              </a:spcBef>
              <a:spcAft>
                <a:spcPts val="0"/>
              </a:spcAft>
              <a:buClr>
                <a:srgbClr val="595858"/>
              </a:buClr>
              <a:buSzPts val="1750"/>
              <a:buFont typeface="Roboto"/>
              <a:buChar char="●"/>
            </a:pPr>
            <a:r>
              <a:rPr i="1" lang="en" sz="1750">
                <a:solidFill>
                  <a:srgbClr val="595858"/>
                </a:solidFill>
                <a:highlight>
                  <a:srgbClr val="FFFFFF"/>
                </a:highlight>
                <a:latin typeface="Roboto"/>
                <a:ea typeface="Roboto"/>
                <a:cs typeface="Roboto"/>
                <a:sym typeface="Roboto"/>
              </a:rPr>
              <a:t>P</a:t>
            </a:r>
            <a:r>
              <a:rPr lang="en" sz="1750">
                <a:solidFill>
                  <a:srgbClr val="595858"/>
                </a:solidFill>
                <a:highlight>
                  <a:srgbClr val="FFFFFF"/>
                </a:highlight>
                <a:latin typeface="Roboto"/>
                <a:ea typeface="Roboto"/>
                <a:cs typeface="Roboto"/>
                <a:sym typeface="Roboto"/>
              </a:rPr>
              <a:t>(</a:t>
            </a:r>
            <a:r>
              <a:rPr i="1" lang="en" sz="1750">
                <a:solidFill>
                  <a:srgbClr val="595858"/>
                </a:solidFill>
                <a:highlight>
                  <a:srgbClr val="FFFFFF"/>
                </a:highlight>
                <a:latin typeface="Roboto"/>
                <a:ea typeface="Roboto"/>
                <a:cs typeface="Roboto"/>
                <a:sym typeface="Roboto"/>
              </a:rPr>
              <a:t>x</a:t>
            </a:r>
            <a:r>
              <a:rPr lang="en" sz="1750">
                <a:solidFill>
                  <a:srgbClr val="595858"/>
                </a:solidFill>
                <a:highlight>
                  <a:srgbClr val="FFFFFF"/>
                </a:highlight>
                <a:latin typeface="Roboto"/>
                <a:ea typeface="Roboto"/>
                <a:cs typeface="Roboto"/>
                <a:sym typeface="Roboto"/>
              </a:rPr>
              <a:t>) is the prior probability of </a:t>
            </a:r>
            <a:r>
              <a:rPr i="1" lang="en" sz="1750">
                <a:solidFill>
                  <a:srgbClr val="595858"/>
                </a:solidFill>
                <a:highlight>
                  <a:srgbClr val="FFFFFF"/>
                </a:highlight>
                <a:latin typeface="Roboto"/>
                <a:ea typeface="Roboto"/>
                <a:cs typeface="Roboto"/>
                <a:sym typeface="Roboto"/>
              </a:rPr>
              <a:t>predictor</a:t>
            </a:r>
            <a:r>
              <a:rPr lang="en" sz="1750">
                <a:solidFill>
                  <a:srgbClr val="595858"/>
                </a:solidFill>
                <a:highlight>
                  <a:srgbClr val="FFFFFF"/>
                </a:highlight>
                <a:latin typeface="Roboto"/>
                <a:ea typeface="Roboto"/>
                <a:cs typeface="Roboto"/>
                <a:sym typeface="Roboto"/>
              </a:rPr>
              <a:t>.</a:t>
            </a:r>
            <a:endParaRPr sz="1750">
              <a:solidFill>
                <a:srgbClr val="595858"/>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pic>
        <p:nvPicPr>
          <p:cNvPr id="210" name="Google Shape;210;p25"/>
          <p:cNvPicPr preferRelativeResize="0"/>
          <p:nvPr/>
        </p:nvPicPr>
        <p:blipFill>
          <a:blip r:embed="rId3">
            <a:alphaModFix/>
          </a:blip>
          <a:stretch>
            <a:fillRect/>
          </a:stretch>
        </p:blipFill>
        <p:spPr>
          <a:xfrm>
            <a:off x="4838900" y="1758646"/>
            <a:ext cx="3957000" cy="2074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455750" y="300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of Naive Bayes</a:t>
            </a:r>
            <a:endParaRPr/>
          </a:p>
        </p:txBody>
      </p:sp>
      <p:sp>
        <p:nvSpPr>
          <p:cNvPr id="216" name="Google Shape;216;p26"/>
          <p:cNvSpPr txBox="1"/>
          <p:nvPr>
            <p:ph idx="1" type="body"/>
          </p:nvPr>
        </p:nvSpPr>
        <p:spPr>
          <a:xfrm>
            <a:off x="614975" y="978375"/>
            <a:ext cx="7710000" cy="34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95858"/>
                </a:solidFill>
                <a:highlight>
                  <a:srgbClr val="FFFFFF"/>
                </a:highlight>
                <a:latin typeface="Roboto"/>
                <a:ea typeface="Roboto"/>
                <a:cs typeface="Roboto"/>
                <a:sym typeface="Roboto"/>
              </a:rPr>
              <a:t>Step 1: Convert the data set into a frequency table</a:t>
            </a:r>
            <a:endParaRPr sz="11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150">
                <a:solidFill>
                  <a:srgbClr val="595858"/>
                </a:solidFill>
                <a:highlight>
                  <a:srgbClr val="FFFFFF"/>
                </a:highlight>
                <a:latin typeface="Roboto"/>
                <a:ea typeface="Roboto"/>
                <a:cs typeface="Roboto"/>
                <a:sym typeface="Roboto"/>
              </a:rPr>
              <a:t>Step 2: Create Likelihood table by finding the probabilities like Overcast probability = 0.29 and probability of playing is 0.64.</a:t>
            </a:r>
            <a:endParaRPr sz="11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150">
                <a:solidFill>
                  <a:srgbClr val="595858"/>
                </a:solidFill>
                <a:highlight>
                  <a:srgbClr val="FFFFFF"/>
                </a:highlight>
                <a:latin typeface="Roboto"/>
                <a:ea typeface="Roboto"/>
                <a:cs typeface="Roboto"/>
                <a:sym typeface="Roboto"/>
              </a:rPr>
              <a:t>Step 3: Now, use </a:t>
            </a:r>
            <a:r>
              <a:rPr lang="en" sz="1150" u="sng">
                <a:solidFill>
                  <a:srgbClr val="0037EE"/>
                </a:solidFill>
                <a:highlight>
                  <a:srgbClr val="FFFFFF"/>
                </a:highlight>
                <a:latin typeface="Roboto"/>
                <a:ea typeface="Roboto"/>
                <a:cs typeface="Roboto"/>
                <a:sym typeface="Roboto"/>
                <a:hlinkClick r:id="rId3">
                  <a:extLst>
                    <a:ext uri="{A12FA001-AC4F-418D-AE19-62706E023703}">
                      <ahyp:hlinkClr val="tx"/>
                    </a:ext>
                  </a:extLst>
                </a:hlinkClick>
              </a:rPr>
              <a:t>Naive Bayesian</a:t>
            </a:r>
            <a:r>
              <a:rPr lang="en" sz="1150">
                <a:solidFill>
                  <a:srgbClr val="595858"/>
                </a:solidFill>
                <a:highlight>
                  <a:srgbClr val="FFFFFF"/>
                </a:highlight>
                <a:latin typeface="Roboto"/>
                <a:ea typeface="Roboto"/>
                <a:cs typeface="Roboto"/>
                <a:sym typeface="Roboto"/>
              </a:rPr>
              <a:t> equation to calculate the posterior probability for each class. The class with the highest posterior probability is the outcome of prediction.</a:t>
            </a:r>
            <a:endParaRPr sz="1150">
              <a:solidFill>
                <a:srgbClr val="595858"/>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150">
              <a:solidFill>
                <a:srgbClr val="595858"/>
              </a:solidFill>
              <a:highlight>
                <a:srgbClr val="FFFFFF"/>
              </a:highlight>
              <a:latin typeface="Roboto"/>
              <a:ea typeface="Roboto"/>
              <a:cs typeface="Roboto"/>
              <a:sym typeface="Roboto"/>
            </a:endParaRPr>
          </a:p>
        </p:txBody>
      </p:sp>
      <p:pic>
        <p:nvPicPr>
          <p:cNvPr id="217" name="Google Shape;217;p26"/>
          <p:cNvPicPr preferRelativeResize="0"/>
          <p:nvPr/>
        </p:nvPicPr>
        <p:blipFill>
          <a:blip r:embed="rId4">
            <a:alphaModFix/>
          </a:blip>
          <a:stretch>
            <a:fillRect/>
          </a:stretch>
        </p:blipFill>
        <p:spPr>
          <a:xfrm>
            <a:off x="1338393" y="2571750"/>
            <a:ext cx="6240307" cy="230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819150" y="412300"/>
            <a:ext cx="75057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Naive Bayes!</a:t>
            </a:r>
            <a:endParaRPr/>
          </a:p>
        </p:txBody>
      </p:sp>
      <p:sp>
        <p:nvSpPr>
          <p:cNvPr id="223" name="Google Shape;223;p27"/>
          <p:cNvSpPr txBox="1"/>
          <p:nvPr>
            <p:ph idx="1" type="body"/>
          </p:nvPr>
        </p:nvSpPr>
        <p:spPr>
          <a:xfrm>
            <a:off x="819150" y="1160200"/>
            <a:ext cx="7505700" cy="3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333333"/>
                </a:solidFill>
                <a:highlight>
                  <a:srgbClr val="FFFFFF"/>
                </a:highlight>
                <a:latin typeface="Roboto"/>
                <a:ea typeface="Roboto"/>
                <a:cs typeface="Roboto"/>
                <a:sym typeface="Roboto"/>
              </a:rPr>
              <a:t>Problem: </a:t>
            </a:r>
            <a:r>
              <a:rPr lang="en" sz="1650">
                <a:solidFill>
                  <a:srgbClr val="595858"/>
                </a:solidFill>
                <a:highlight>
                  <a:srgbClr val="FFFFFF"/>
                </a:highlight>
                <a:latin typeface="Roboto"/>
                <a:ea typeface="Roboto"/>
                <a:cs typeface="Roboto"/>
                <a:sym typeface="Roboto"/>
              </a:rPr>
              <a:t>Players will play if weather is sunny. Is this statement is correct?</a:t>
            </a:r>
            <a:endParaRPr sz="16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650">
                <a:solidFill>
                  <a:srgbClr val="595858"/>
                </a:solidFill>
                <a:highlight>
                  <a:srgbClr val="FFFFFF"/>
                </a:highlight>
                <a:latin typeface="Roboto"/>
                <a:ea typeface="Roboto"/>
                <a:cs typeface="Roboto"/>
                <a:sym typeface="Roboto"/>
              </a:rPr>
              <a:t>We can solve it using above discussed method of posterior probability.</a:t>
            </a:r>
            <a:endParaRPr sz="16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650">
                <a:solidFill>
                  <a:srgbClr val="595858"/>
                </a:solidFill>
                <a:highlight>
                  <a:srgbClr val="FFFFFF"/>
                </a:highlight>
                <a:latin typeface="Roboto"/>
                <a:ea typeface="Roboto"/>
                <a:cs typeface="Roboto"/>
                <a:sym typeface="Roboto"/>
              </a:rPr>
              <a:t>P(Yes | Sunny) = P( Sunny | Yes) * P(Yes) / P (Sunny)</a:t>
            </a:r>
            <a:endParaRPr sz="16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650">
                <a:solidFill>
                  <a:srgbClr val="595858"/>
                </a:solidFill>
                <a:highlight>
                  <a:srgbClr val="FFFFFF"/>
                </a:highlight>
                <a:latin typeface="Roboto"/>
                <a:ea typeface="Roboto"/>
                <a:cs typeface="Roboto"/>
                <a:sym typeface="Roboto"/>
              </a:rPr>
              <a:t>Here we have P (Sunny |Yes) = 3/9 = 0.33, P(Sunny) = 5/14 = 0.36, P( Yes)= 9/14 = 0.64</a:t>
            </a:r>
            <a:endParaRPr sz="16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rPr lang="en" sz="1650">
                <a:solidFill>
                  <a:srgbClr val="595858"/>
                </a:solidFill>
                <a:highlight>
                  <a:srgbClr val="FFFFFF"/>
                </a:highlight>
                <a:latin typeface="Roboto"/>
                <a:ea typeface="Roboto"/>
                <a:cs typeface="Roboto"/>
                <a:sym typeface="Roboto"/>
              </a:rPr>
              <a:t>Now, P (Yes | Sunny) = 0.33 * 0.64 / 0.36 = 0.60 (0.6 is closer to 1, hence the class of the above mentioned situation will be “Yes” i:e the player would play)</a:t>
            </a:r>
            <a:endParaRPr sz="1650">
              <a:solidFill>
                <a:srgbClr val="595858"/>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512700" y="365975"/>
            <a:ext cx="8120400" cy="7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a:t>
            </a:r>
            <a:endParaRPr/>
          </a:p>
          <a:p>
            <a:pPr indent="0" lvl="0" marL="0" rtl="0" algn="l">
              <a:spcBef>
                <a:spcPts val="0"/>
              </a:spcBef>
              <a:spcAft>
                <a:spcPts val="0"/>
              </a:spcAft>
              <a:buNone/>
            </a:pPr>
            <a:r>
              <a:t/>
            </a:r>
            <a:endParaRPr/>
          </a:p>
        </p:txBody>
      </p:sp>
      <p:sp>
        <p:nvSpPr>
          <p:cNvPr id="229" name="Google Shape;229;p28"/>
          <p:cNvSpPr txBox="1"/>
          <p:nvPr>
            <p:ph idx="1" type="body"/>
          </p:nvPr>
        </p:nvSpPr>
        <p:spPr>
          <a:xfrm>
            <a:off x="584700" y="1074875"/>
            <a:ext cx="7976400" cy="3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Decision Tree is one of the most commonly used, practical approaches for supervised learning. It can be used to solve both Regression and Classification tasks .</a:t>
            </a:r>
            <a:endParaRPr sz="18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800">
                <a:solidFill>
                  <a:srgbClr val="292929"/>
                </a:solidFill>
                <a:highlight>
                  <a:srgbClr val="FFFFFF"/>
                </a:highlight>
                <a:latin typeface="Georgia"/>
                <a:ea typeface="Georgia"/>
                <a:cs typeface="Georgia"/>
                <a:sym typeface="Georgia"/>
              </a:rPr>
              <a:t>It is a tree-structured classifier with three types of nodes. The </a:t>
            </a:r>
            <a:r>
              <a:rPr b="1" i="1" lang="en" sz="1800">
                <a:solidFill>
                  <a:srgbClr val="292929"/>
                </a:solidFill>
                <a:highlight>
                  <a:srgbClr val="FFFFFF"/>
                </a:highlight>
                <a:latin typeface="Georgia"/>
                <a:ea typeface="Georgia"/>
                <a:cs typeface="Georgia"/>
                <a:sym typeface="Georgia"/>
              </a:rPr>
              <a:t>Root Node </a:t>
            </a:r>
            <a:r>
              <a:rPr lang="en" sz="1800">
                <a:solidFill>
                  <a:srgbClr val="292929"/>
                </a:solidFill>
                <a:highlight>
                  <a:srgbClr val="FFFFFF"/>
                </a:highlight>
                <a:latin typeface="Georgia"/>
                <a:ea typeface="Georgia"/>
                <a:cs typeface="Georgia"/>
                <a:sym typeface="Georgia"/>
              </a:rPr>
              <a:t>is the initial node which represents the entire sample and may get split further into further nodes. The </a:t>
            </a:r>
            <a:r>
              <a:rPr b="1" i="1" lang="en" sz="1800">
                <a:solidFill>
                  <a:srgbClr val="292929"/>
                </a:solidFill>
                <a:highlight>
                  <a:srgbClr val="FFFFFF"/>
                </a:highlight>
                <a:latin typeface="Georgia"/>
                <a:ea typeface="Georgia"/>
                <a:cs typeface="Georgia"/>
                <a:sym typeface="Georgia"/>
              </a:rPr>
              <a:t>Interior Nodes </a:t>
            </a:r>
            <a:r>
              <a:rPr lang="en" sz="1800">
                <a:solidFill>
                  <a:srgbClr val="292929"/>
                </a:solidFill>
                <a:highlight>
                  <a:srgbClr val="FFFFFF"/>
                </a:highlight>
                <a:latin typeface="Georgia"/>
                <a:ea typeface="Georgia"/>
                <a:cs typeface="Georgia"/>
                <a:sym typeface="Georgia"/>
              </a:rPr>
              <a:t>represent the features of a data set and the branches represent the decision rules. Finally, the </a:t>
            </a:r>
            <a:r>
              <a:rPr b="1" i="1" lang="en" sz="1800">
                <a:solidFill>
                  <a:srgbClr val="292929"/>
                </a:solidFill>
                <a:highlight>
                  <a:srgbClr val="FFFFFF"/>
                </a:highlight>
                <a:latin typeface="Georgia"/>
                <a:ea typeface="Georgia"/>
                <a:cs typeface="Georgia"/>
                <a:sym typeface="Georgia"/>
              </a:rPr>
              <a:t>Leaf Nodes</a:t>
            </a:r>
            <a:r>
              <a:rPr lang="en" sz="1800">
                <a:solidFill>
                  <a:srgbClr val="292929"/>
                </a:solidFill>
                <a:highlight>
                  <a:srgbClr val="FFFFFF"/>
                </a:highlight>
                <a:latin typeface="Georgia"/>
                <a:ea typeface="Georgia"/>
                <a:cs typeface="Georgia"/>
                <a:sym typeface="Georgia"/>
              </a:rPr>
              <a:t> represent the outcome. This algorithm is very useful for solving decision-related problems.</a:t>
            </a:r>
            <a:endParaRPr sz="18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1257922" y="595063"/>
            <a:ext cx="6378450" cy="373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525625" y="319100"/>
            <a:ext cx="75111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on Decision Tree!</a:t>
            </a:r>
            <a:endParaRPr/>
          </a:p>
        </p:txBody>
      </p:sp>
      <p:pic>
        <p:nvPicPr>
          <p:cNvPr id="240" name="Google Shape;240;p30"/>
          <p:cNvPicPr preferRelativeResize="0"/>
          <p:nvPr/>
        </p:nvPicPr>
        <p:blipFill>
          <a:blip r:embed="rId3">
            <a:alphaModFix/>
          </a:blip>
          <a:stretch>
            <a:fillRect/>
          </a:stretch>
        </p:blipFill>
        <p:spPr>
          <a:xfrm>
            <a:off x="2109401" y="964400"/>
            <a:ext cx="4795176" cy="3748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483700" y="3703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(Support vector Machine)</a:t>
            </a:r>
            <a:endParaRPr/>
          </a:p>
        </p:txBody>
      </p:sp>
      <p:sp>
        <p:nvSpPr>
          <p:cNvPr id="246" name="Google Shape;246;p31"/>
          <p:cNvSpPr txBox="1"/>
          <p:nvPr>
            <p:ph idx="1" type="body"/>
          </p:nvPr>
        </p:nvSpPr>
        <p:spPr>
          <a:xfrm>
            <a:off x="623475" y="12080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Support Vector Machine, abbreviated as SVM can be used for both regression and classification tasks. But, it is widely used in classification objectives.</a:t>
            </a:r>
            <a:endParaRPr sz="200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rPr lang="en" sz="2000">
                <a:solidFill>
                  <a:srgbClr val="000000"/>
                </a:solidFill>
                <a:highlight>
                  <a:srgbClr val="E9F2FD"/>
                </a:highlight>
                <a:latin typeface="Georgia"/>
                <a:ea typeface="Georgia"/>
                <a:cs typeface="Georgia"/>
                <a:sym typeface="Georgia"/>
              </a:rPr>
              <a:t>The objective of the support vector machine algorithm is to find a hyperplane in an N-dimensional space(N — the number of features) that distinctly classifies the data points.</a:t>
            </a:r>
            <a:endParaRPr sz="2000">
              <a:solidFill>
                <a:srgbClr val="000000"/>
              </a:solidFill>
              <a:highlight>
                <a:srgbClr val="E9F2FD"/>
              </a:highlight>
              <a:latin typeface="Georgia"/>
              <a:ea typeface="Georgia"/>
              <a:cs typeface="Georgia"/>
              <a:sym typeface="Georgia"/>
            </a:endParaRPr>
          </a:p>
          <a:p>
            <a:pPr indent="0" lvl="0" marL="0" rtl="0" algn="l">
              <a:spcBef>
                <a:spcPts val="1600"/>
              </a:spcBef>
              <a:spcAft>
                <a:spcPts val="1600"/>
              </a:spcAft>
              <a:buNone/>
            </a:pPr>
            <a:r>
              <a:t/>
            </a:r>
            <a:endParaRPr sz="1600">
              <a:solidFill>
                <a:srgbClr val="000000"/>
              </a:solidFill>
              <a:highlight>
                <a:srgbClr val="E9F2FD"/>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36150" y="405325"/>
            <a:ext cx="7688700" cy="4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57575"/>
                </a:solidFill>
              </a:rPr>
              <a:t>Agenda:</a:t>
            </a:r>
            <a:endParaRPr sz="2400">
              <a:solidFill>
                <a:srgbClr val="757575"/>
              </a:solidFill>
            </a:endParaRPr>
          </a:p>
          <a:p>
            <a:pPr indent="0" lvl="0" marL="0" rtl="0" algn="l">
              <a:spcBef>
                <a:spcPts val="0"/>
              </a:spcBef>
              <a:spcAft>
                <a:spcPts val="0"/>
              </a:spcAft>
              <a:buNone/>
            </a:pPr>
            <a:r>
              <a:t/>
            </a:r>
            <a:endParaRPr/>
          </a:p>
        </p:txBody>
      </p:sp>
      <p:sp>
        <p:nvSpPr>
          <p:cNvPr id="135" name="Google Shape;135;p14"/>
          <p:cNvSpPr txBox="1"/>
          <p:nvPr>
            <p:ph idx="1" type="body"/>
          </p:nvPr>
        </p:nvSpPr>
        <p:spPr>
          <a:xfrm>
            <a:off x="727650" y="1020325"/>
            <a:ext cx="7532700" cy="39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What is ML? </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Difference between ML, AI and DL!</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Supervised and Unsupervised learning</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Classification algorithms (KNN, Naive Bayes, </a:t>
            </a:r>
            <a:r>
              <a:rPr b="1" lang="en" sz="1800">
                <a:solidFill>
                  <a:srgbClr val="0000FF"/>
                </a:solidFill>
                <a:latin typeface="Raleway"/>
                <a:ea typeface="Raleway"/>
                <a:cs typeface="Raleway"/>
                <a:sym typeface="Raleway"/>
              </a:rPr>
              <a:t>Decision tree, </a:t>
            </a:r>
            <a:r>
              <a:rPr b="1" lang="en" sz="1800">
                <a:solidFill>
                  <a:srgbClr val="0000FF"/>
                </a:solidFill>
                <a:latin typeface="Raleway"/>
                <a:ea typeface="Raleway"/>
                <a:cs typeface="Raleway"/>
                <a:sym typeface="Raleway"/>
              </a:rPr>
              <a:t>SVM)</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Regression algorithms (Linear regression, SVR)</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Clustering algorithms (K-means)</a:t>
            </a:r>
            <a:endParaRPr b="1" sz="1800">
              <a:solidFill>
                <a:srgbClr val="0000FF"/>
              </a:solidFill>
              <a:latin typeface="Raleway"/>
              <a:ea typeface="Raleway"/>
              <a:cs typeface="Raleway"/>
              <a:sym typeface="Raleway"/>
            </a:endParaRPr>
          </a:p>
          <a:p>
            <a:pPr indent="-342900" lvl="0" marL="457200" rtl="0" algn="l">
              <a:spcBef>
                <a:spcPts val="1000"/>
              </a:spcBef>
              <a:spcAft>
                <a:spcPts val="0"/>
              </a:spcAft>
              <a:buClr>
                <a:srgbClr val="0000FF"/>
              </a:buClr>
              <a:buSzPts val="1800"/>
              <a:buFont typeface="Raleway"/>
              <a:buChar char="➔"/>
            </a:pPr>
            <a:r>
              <a:rPr b="1" lang="en" sz="1800">
                <a:solidFill>
                  <a:srgbClr val="0000FF"/>
                </a:solidFill>
                <a:latin typeface="Raleway"/>
                <a:ea typeface="Raleway"/>
                <a:cs typeface="Raleway"/>
                <a:sym typeface="Raleway"/>
              </a:rPr>
              <a:t>Deep fake AI</a:t>
            </a:r>
            <a:endParaRPr b="1" sz="1800">
              <a:solidFill>
                <a:srgbClr val="0000FF"/>
              </a:solidFill>
              <a:latin typeface="Raleway"/>
              <a:ea typeface="Raleway"/>
              <a:cs typeface="Raleway"/>
              <a:sym typeface="Raleway"/>
            </a:endParaRPr>
          </a:p>
          <a:p>
            <a:pPr indent="-342900" lvl="0" marL="457200" rtl="0" algn="l">
              <a:spcBef>
                <a:spcPts val="1000"/>
              </a:spcBef>
              <a:spcAft>
                <a:spcPts val="1000"/>
              </a:spcAft>
              <a:buClr>
                <a:srgbClr val="0000FF"/>
              </a:buClr>
              <a:buSzPts val="1800"/>
              <a:buFont typeface="Raleway"/>
              <a:buChar char="➔"/>
            </a:pPr>
            <a:r>
              <a:rPr b="1" lang="en" sz="1800">
                <a:solidFill>
                  <a:srgbClr val="0000FF"/>
                </a:solidFill>
                <a:latin typeface="Raleway"/>
                <a:ea typeface="Raleway"/>
                <a:cs typeface="Raleway"/>
                <a:sym typeface="Raleway"/>
              </a:rPr>
              <a:t>Good Project ideas to begin with!</a:t>
            </a:r>
            <a:endParaRPr>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2"/>
          <p:cNvPicPr preferRelativeResize="0"/>
          <p:nvPr/>
        </p:nvPicPr>
        <p:blipFill>
          <a:blip r:embed="rId3">
            <a:alphaModFix/>
          </a:blip>
          <a:stretch>
            <a:fillRect/>
          </a:stretch>
        </p:blipFill>
        <p:spPr>
          <a:xfrm>
            <a:off x="698850" y="601000"/>
            <a:ext cx="7874725" cy="3988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711475" y="776275"/>
            <a:ext cx="7505700" cy="359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587025" y="356400"/>
            <a:ext cx="7737900" cy="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r>
              <a:rPr lang="en"/>
              <a:t> algorithms</a:t>
            </a:r>
            <a:endParaRPr/>
          </a:p>
        </p:txBody>
      </p:sp>
      <p:sp>
        <p:nvSpPr>
          <p:cNvPr id="262" name="Google Shape;262;p34"/>
          <p:cNvSpPr txBox="1"/>
          <p:nvPr>
            <p:ph idx="1" type="body"/>
          </p:nvPr>
        </p:nvSpPr>
        <p:spPr>
          <a:xfrm>
            <a:off x="587025" y="1243950"/>
            <a:ext cx="4780200" cy="342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D5156"/>
              </a:buClr>
              <a:buSzPts val="1800"/>
              <a:buFont typeface="Arial"/>
              <a:buChar char="➔"/>
            </a:pPr>
            <a:r>
              <a:rPr lang="en" sz="1800">
                <a:solidFill>
                  <a:srgbClr val="4D5156"/>
                </a:solidFill>
                <a:highlight>
                  <a:srgbClr val="FFFFFF"/>
                </a:highlight>
                <a:latin typeface="Arial"/>
                <a:ea typeface="Arial"/>
                <a:cs typeface="Arial"/>
                <a:sym typeface="Arial"/>
              </a:rPr>
              <a:t>The relation between selected values of x and observed values of y (from which the most probable value of y can be predicted for any value of x for the future)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We’ll be covering following 3 regression algorithms:</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Linear Regression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Decision Tree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SVR</a:t>
            </a:r>
            <a:endParaRPr sz="1800">
              <a:latin typeface="Arial"/>
              <a:ea typeface="Arial"/>
              <a:cs typeface="Arial"/>
              <a:sym typeface="Arial"/>
            </a:endParaRPr>
          </a:p>
        </p:txBody>
      </p:sp>
      <p:pic>
        <p:nvPicPr>
          <p:cNvPr id="263" name="Google Shape;263;p34"/>
          <p:cNvPicPr preferRelativeResize="0"/>
          <p:nvPr/>
        </p:nvPicPr>
        <p:blipFill>
          <a:blip r:embed="rId3">
            <a:alphaModFix/>
          </a:blip>
          <a:stretch>
            <a:fillRect/>
          </a:stretch>
        </p:blipFill>
        <p:spPr>
          <a:xfrm>
            <a:off x="5627900" y="1578075"/>
            <a:ext cx="3056226" cy="2223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711475" y="1076248"/>
            <a:ext cx="4877100" cy="3657825"/>
          </a:xfrm>
          <a:prstGeom prst="rect">
            <a:avLst/>
          </a:prstGeom>
          <a:noFill/>
          <a:ln>
            <a:noFill/>
          </a:ln>
        </p:spPr>
      </p:pic>
      <p:sp>
        <p:nvSpPr>
          <p:cNvPr id="269" name="Google Shape;269;p35"/>
          <p:cNvSpPr txBox="1"/>
          <p:nvPr>
            <p:ph type="title"/>
          </p:nvPr>
        </p:nvSpPr>
        <p:spPr>
          <a:xfrm>
            <a:off x="503175" y="461250"/>
            <a:ext cx="84000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270" name="Google Shape;270;p35"/>
          <p:cNvSpPr txBox="1"/>
          <p:nvPr/>
        </p:nvSpPr>
        <p:spPr>
          <a:xfrm>
            <a:off x="5884275" y="1551425"/>
            <a:ext cx="2879100" cy="22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libri"/>
                <a:ea typeface="Calibri"/>
                <a:cs typeface="Calibri"/>
                <a:sym typeface="Calibri"/>
              </a:rPr>
              <a:t>Equation:</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Ax+b</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A: Coefficient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b</a:t>
            </a:r>
            <a:r>
              <a:rPr lang="en" sz="1900">
                <a:latin typeface="Calibri"/>
                <a:ea typeface="Calibri"/>
                <a:cs typeface="Calibri"/>
                <a:sym typeface="Calibri"/>
              </a:rPr>
              <a:t>: bias</a:t>
            </a:r>
            <a:endParaRPr sz="19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91350" y="300500"/>
            <a:ext cx="8511900" cy="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Linear regression equation by hand?</a:t>
            </a:r>
            <a:endParaRPr/>
          </a:p>
        </p:txBody>
      </p:sp>
      <p:pic>
        <p:nvPicPr>
          <p:cNvPr id="276" name="Google Shape;276;p36"/>
          <p:cNvPicPr preferRelativeResize="0"/>
          <p:nvPr/>
        </p:nvPicPr>
        <p:blipFill>
          <a:blip r:embed="rId3">
            <a:alphaModFix/>
          </a:blip>
          <a:stretch>
            <a:fillRect/>
          </a:stretch>
        </p:blipFill>
        <p:spPr>
          <a:xfrm>
            <a:off x="978400" y="1892575"/>
            <a:ext cx="6842000" cy="2985350"/>
          </a:xfrm>
          <a:prstGeom prst="rect">
            <a:avLst/>
          </a:prstGeom>
          <a:noFill/>
          <a:ln>
            <a:noFill/>
          </a:ln>
        </p:spPr>
      </p:pic>
      <p:sp>
        <p:nvSpPr>
          <p:cNvPr id="277" name="Google Shape;277;p36"/>
          <p:cNvSpPr txBox="1"/>
          <p:nvPr/>
        </p:nvSpPr>
        <p:spPr>
          <a:xfrm>
            <a:off x="587025" y="1162838"/>
            <a:ext cx="69744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FF"/>
                </a:solidFill>
                <a:highlight>
                  <a:srgbClr val="FFFFFF"/>
                </a:highlight>
              </a:rPr>
              <a:t>Step 1:</a:t>
            </a:r>
            <a:r>
              <a:rPr lang="en" sz="2000">
                <a:solidFill>
                  <a:srgbClr val="777777"/>
                </a:solidFill>
                <a:highlight>
                  <a:srgbClr val="FFFFFF"/>
                </a:highlight>
              </a:rPr>
              <a:t> </a:t>
            </a:r>
            <a:r>
              <a:rPr i="1" lang="en" sz="2000">
                <a:solidFill>
                  <a:srgbClr val="777777"/>
                </a:solidFill>
                <a:highlight>
                  <a:srgbClr val="FFFFFF"/>
                </a:highlight>
              </a:rPr>
              <a:t>Make a chart of your data.</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idx="1" type="body"/>
          </p:nvPr>
        </p:nvSpPr>
        <p:spPr>
          <a:xfrm>
            <a:off x="447250" y="293525"/>
            <a:ext cx="8092500" cy="41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highlight>
                  <a:srgbClr val="FFFFFF"/>
                </a:highlight>
                <a:latin typeface="Arial"/>
                <a:ea typeface="Arial"/>
                <a:cs typeface="Arial"/>
                <a:sym typeface="Arial"/>
              </a:rPr>
              <a:t>Step 2:</a:t>
            </a:r>
            <a:r>
              <a:rPr lang="en" sz="1200">
                <a:solidFill>
                  <a:srgbClr val="777777"/>
                </a:solidFill>
                <a:highlight>
                  <a:srgbClr val="FFFFFF"/>
                </a:highlight>
                <a:latin typeface="Arial"/>
                <a:ea typeface="Arial"/>
                <a:cs typeface="Arial"/>
                <a:sym typeface="Arial"/>
              </a:rPr>
              <a:t> Use the following equations to find a and b.</a:t>
            </a:r>
            <a:endParaRPr sz="1200">
              <a:solidFill>
                <a:srgbClr val="777777"/>
              </a:solidFill>
              <a:highlight>
                <a:srgbClr val="FFFFFF"/>
              </a:highlight>
              <a:latin typeface="Arial"/>
              <a:ea typeface="Arial"/>
              <a:cs typeface="Arial"/>
              <a:sym typeface="Arial"/>
            </a:endParaRPr>
          </a:p>
          <a:p>
            <a:pPr indent="0" lvl="0" marL="0" rtl="0" algn="l">
              <a:lnSpc>
                <a:spcPct val="160000"/>
              </a:lnSpc>
              <a:spcBef>
                <a:spcPts val="1600"/>
              </a:spcBef>
              <a:spcAft>
                <a:spcPts val="0"/>
              </a:spcAft>
              <a:buNone/>
            </a:pPr>
            <a:r>
              <a:rPr b="1" lang="en" sz="1200">
                <a:solidFill>
                  <a:srgbClr val="777777"/>
                </a:solidFill>
                <a:highlight>
                  <a:srgbClr val="FFFFFF"/>
                </a:highlight>
                <a:latin typeface="Arial"/>
                <a:ea typeface="Arial"/>
                <a:cs typeface="Arial"/>
                <a:sym typeface="Arial"/>
              </a:rPr>
              <a:t>Find a</a:t>
            </a:r>
            <a:r>
              <a:rPr lang="en" sz="1200">
                <a:solidFill>
                  <a:srgbClr val="777777"/>
                </a:solidFill>
                <a:highlight>
                  <a:srgbClr val="FFFFFF"/>
                </a:highlight>
                <a:latin typeface="Arial"/>
                <a:ea typeface="Arial"/>
                <a:cs typeface="Arial"/>
                <a:sym typeface="Arial"/>
              </a:rPr>
              <a:t>:</a:t>
            </a:r>
            <a:endParaRPr sz="1200">
              <a:solidFill>
                <a:srgbClr val="777777"/>
              </a:solidFill>
              <a:highlight>
                <a:srgbClr val="FFFFFF"/>
              </a:highlight>
              <a:latin typeface="Arial"/>
              <a:ea typeface="Arial"/>
              <a:cs typeface="Arial"/>
              <a:sym typeface="Arial"/>
            </a:endParaRPr>
          </a:p>
          <a:p>
            <a:pPr indent="-292100" lvl="0" marL="749300" rtl="0" algn="l">
              <a:spcBef>
                <a:spcPts val="1100"/>
              </a:spcBef>
              <a:spcAft>
                <a:spcPts val="0"/>
              </a:spcAft>
              <a:buClr>
                <a:srgbClr val="777777"/>
              </a:buClr>
              <a:buSzPts val="1000"/>
              <a:buFont typeface="Arial"/>
              <a:buChar char="●"/>
            </a:pPr>
            <a:r>
              <a:rPr lang="en" sz="1200">
                <a:solidFill>
                  <a:srgbClr val="777777"/>
                </a:solidFill>
                <a:highlight>
                  <a:srgbClr val="FFFFFF"/>
                </a:highlight>
                <a:latin typeface="Arial"/>
                <a:ea typeface="Arial"/>
                <a:cs typeface="Arial"/>
                <a:sym typeface="Arial"/>
              </a:rPr>
              <a:t>((486 × 11,409) – ((247 × 20,485)) / 6 (11,409) – 247</a:t>
            </a:r>
            <a:r>
              <a:rPr lang="en" sz="950">
                <a:solidFill>
                  <a:srgbClr val="777777"/>
                </a:solidFill>
                <a:highlight>
                  <a:srgbClr val="FFFFFF"/>
                </a:highlight>
                <a:latin typeface="Arial"/>
                <a:ea typeface="Arial"/>
                <a:cs typeface="Arial"/>
                <a:sym typeface="Arial"/>
              </a:rPr>
              <a:t>2</a:t>
            </a:r>
            <a:r>
              <a:rPr lang="en" sz="1200">
                <a:solidFill>
                  <a:srgbClr val="777777"/>
                </a:solidFill>
                <a:highlight>
                  <a:srgbClr val="FFFFFF"/>
                </a:highlight>
                <a:latin typeface="Arial"/>
                <a:ea typeface="Arial"/>
                <a:cs typeface="Arial"/>
                <a:sym typeface="Arial"/>
              </a:rPr>
              <a:t>)</a:t>
            </a:r>
            <a:endParaRPr sz="1200">
              <a:solidFill>
                <a:srgbClr val="777777"/>
              </a:solidFill>
              <a:highlight>
                <a:srgbClr val="FFFFFF"/>
              </a:highlight>
              <a:latin typeface="Arial"/>
              <a:ea typeface="Arial"/>
              <a:cs typeface="Arial"/>
              <a:sym typeface="Arial"/>
            </a:endParaRPr>
          </a:p>
          <a:p>
            <a:pPr indent="-304800" lvl="0" marL="749300" rtl="0" algn="l">
              <a:spcBef>
                <a:spcPts val="0"/>
              </a:spcBef>
              <a:spcAft>
                <a:spcPts val="0"/>
              </a:spcAft>
              <a:buClr>
                <a:srgbClr val="777777"/>
              </a:buClr>
              <a:buSzPts val="1200"/>
              <a:buFont typeface="Arial"/>
              <a:buChar char="●"/>
            </a:pPr>
            <a:r>
              <a:rPr lang="en" sz="1200">
                <a:solidFill>
                  <a:srgbClr val="777777"/>
                </a:solidFill>
                <a:highlight>
                  <a:srgbClr val="FFFFFF"/>
                </a:highlight>
                <a:latin typeface="Arial"/>
                <a:ea typeface="Arial"/>
                <a:cs typeface="Arial"/>
                <a:sym typeface="Arial"/>
              </a:rPr>
              <a:t>484979 / 7445</a:t>
            </a:r>
            <a:endParaRPr sz="1200">
              <a:solidFill>
                <a:srgbClr val="777777"/>
              </a:solidFill>
              <a:highlight>
                <a:srgbClr val="FFFFFF"/>
              </a:highlight>
              <a:latin typeface="Arial"/>
              <a:ea typeface="Arial"/>
              <a:cs typeface="Arial"/>
              <a:sym typeface="Arial"/>
            </a:endParaRPr>
          </a:p>
          <a:p>
            <a:pPr indent="-304800" lvl="0" marL="749300" rtl="0" algn="l">
              <a:spcBef>
                <a:spcPts val="0"/>
              </a:spcBef>
              <a:spcAft>
                <a:spcPts val="0"/>
              </a:spcAft>
              <a:buClr>
                <a:srgbClr val="777777"/>
              </a:buClr>
              <a:buSzPts val="1200"/>
              <a:buFont typeface="Arial"/>
              <a:buChar char="●"/>
            </a:pPr>
            <a:r>
              <a:rPr lang="en" sz="1200">
                <a:solidFill>
                  <a:srgbClr val="777777"/>
                </a:solidFill>
                <a:highlight>
                  <a:srgbClr val="FFFFFF"/>
                </a:highlight>
                <a:latin typeface="Arial"/>
                <a:ea typeface="Arial"/>
                <a:cs typeface="Arial"/>
                <a:sym typeface="Arial"/>
              </a:rPr>
              <a:t>=</a:t>
            </a:r>
            <a:r>
              <a:rPr b="1" lang="en" sz="1200">
                <a:solidFill>
                  <a:srgbClr val="777777"/>
                </a:solidFill>
                <a:highlight>
                  <a:srgbClr val="FFFFFF"/>
                </a:highlight>
                <a:latin typeface="Arial"/>
                <a:ea typeface="Arial"/>
                <a:cs typeface="Arial"/>
                <a:sym typeface="Arial"/>
              </a:rPr>
              <a:t>65.14</a:t>
            </a:r>
            <a:endParaRPr b="1" sz="1200">
              <a:solidFill>
                <a:srgbClr val="777777"/>
              </a:solidFill>
              <a:highlight>
                <a:srgbClr val="FFFFFF"/>
              </a:highlight>
              <a:latin typeface="Arial"/>
              <a:ea typeface="Arial"/>
              <a:cs typeface="Arial"/>
              <a:sym typeface="Arial"/>
            </a:endParaRPr>
          </a:p>
          <a:p>
            <a:pPr indent="0" lvl="0" marL="0" rtl="0" algn="l">
              <a:lnSpc>
                <a:spcPct val="160000"/>
              </a:lnSpc>
              <a:spcBef>
                <a:spcPts val="3000"/>
              </a:spcBef>
              <a:spcAft>
                <a:spcPts val="0"/>
              </a:spcAft>
              <a:buNone/>
            </a:pPr>
            <a:r>
              <a:rPr b="1" lang="en" sz="1200">
                <a:solidFill>
                  <a:srgbClr val="777777"/>
                </a:solidFill>
                <a:highlight>
                  <a:srgbClr val="FFFFFF"/>
                </a:highlight>
                <a:latin typeface="Arial"/>
                <a:ea typeface="Arial"/>
                <a:cs typeface="Arial"/>
                <a:sym typeface="Arial"/>
              </a:rPr>
              <a:t>Find b</a:t>
            </a:r>
            <a:r>
              <a:rPr lang="en" sz="1200">
                <a:solidFill>
                  <a:srgbClr val="777777"/>
                </a:solidFill>
                <a:highlight>
                  <a:srgbClr val="FFFFFF"/>
                </a:highlight>
                <a:latin typeface="Arial"/>
                <a:ea typeface="Arial"/>
                <a:cs typeface="Arial"/>
                <a:sym typeface="Arial"/>
              </a:rPr>
              <a:t>:</a:t>
            </a:r>
            <a:endParaRPr sz="1200">
              <a:solidFill>
                <a:srgbClr val="777777"/>
              </a:solidFill>
              <a:highlight>
                <a:srgbClr val="FFFFFF"/>
              </a:highlight>
              <a:latin typeface="Arial"/>
              <a:ea typeface="Arial"/>
              <a:cs typeface="Arial"/>
              <a:sym typeface="Arial"/>
            </a:endParaRPr>
          </a:p>
          <a:p>
            <a:pPr indent="-292100" lvl="0" marL="749300" rtl="0" algn="l">
              <a:spcBef>
                <a:spcPts val="1100"/>
              </a:spcBef>
              <a:spcAft>
                <a:spcPts val="0"/>
              </a:spcAft>
              <a:buClr>
                <a:srgbClr val="777777"/>
              </a:buClr>
              <a:buSzPts val="1000"/>
              <a:buFont typeface="Arial"/>
              <a:buChar char="●"/>
            </a:pPr>
            <a:r>
              <a:rPr lang="en" sz="1200">
                <a:solidFill>
                  <a:srgbClr val="777777"/>
                </a:solidFill>
                <a:highlight>
                  <a:srgbClr val="FFFFFF"/>
                </a:highlight>
                <a:latin typeface="Arial"/>
                <a:ea typeface="Arial"/>
                <a:cs typeface="Arial"/>
                <a:sym typeface="Arial"/>
              </a:rPr>
              <a:t>(6(20,485) – (247 × 486)) / (6 (11409) – 247</a:t>
            </a:r>
            <a:r>
              <a:rPr lang="en" sz="950">
                <a:solidFill>
                  <a:srgbClr val="777777"/>
                </a:solidFill>
                <a:highlight>
                  <a:srgbClr val="FFFFFF"/>
                </a:highlight>
                <a:latin typeface="Arial"/>
                <a:ea typeface="Arial"/>
                <a:cs typeface="Arial"/>
                <a:sym typeface="Arial"/>
              </a:rPr>
              <a:t>2</a:t>
            </a:r>
            <a:r>
              <a:rPr lang="en" sz="1200">
                <a:solidFill>
                  <a:srgbClr val="777777"/>
                </a:solidFill>
                <a:highlight>
                  <a:srgbClr val="FFFFFF"/>
                </a:highlight>
                <a:latin typeface="Arial"/>
                <a:ea typeface="Arial"/>
                <a:cs typeface="Arial"/>
                <a:sym typeface="Arial"/>
              </a:rPr>
              <a:t>)</a:t>
            </a:r>
            <a:endParaRPr sz="1200">
              <a:solidFill>
                <a:srgbClr val="777777"/>
              </a:solidFill>
              <a:highlight>
                <a:srgbClr val="FFFFFF"/>
              </a:highlight>
              <a:latin typeface="Arial"/>
              <a:ea typeface="Arial"/>
              <a:cs typeface="Arial"/>
              <a:sym typeface="Arial"/>
            </a:endParaRPr>
          </a:p>
          <a:p>
            <a:pPr indent="-292100" lvl="0" marL="749300" rtl="0" algn="l">
              <a:spcBef>
                <a:spcPts val="0"/>
              </a:spcBef>
              <a:spcAft>
                <a:spcPts val="0"/>
              </a:spcAft>
              <a:buClr>
                <a:srgbClr val="777777"/>
              </a:buClr>
              <a:buSzPts val="1000"/>
              <a:buFont typeface="Arial"/>
              <a:buChar char="●"/>
            </a:pPr>
            <a:r>
              <a:rPr lang="en" sz="1200">
                <a:solidFill>
                  <a:srgbClr val="777777"/>
                </a:solidFill>
                <a:highlight>
                  <a:srgbClr val="FFFFFF"/>
                </a:highlight>
                <a:latin typeface="Arial"/>
                <a:ea typeface="Arial"/>
                <a:cs typeface="Arial"/>
                <a:sym typeface="Arial"/>
              </a:rPr>
              <a:t>(122,910 – 120,042) / 68,454 – 247</a:t>
            </a:r>
            <a:r>
              <a:rPr lang="en" sz="950">
                <a:solidFill>
                  <a:srgbClr val="777777"/>
                </a:solidFill>
                <a:highlight>
                  <a:srgbClr val="FFFFFF"/>
                </a:highlight>
                <a:latin typeface="Arial"/>
                <a:ea typeface="Arial"/>
                <a:cs typeface="Arial"/>
                <a:sym typeface="Arial"/>
              </a:rPr>
              <a:t>2</a:t>
            </a:r>
            <a:endParaRPr sz="950">
              <a:solidFill>
                <a:srgbClr val="777777"/>
              </a:solidFill>
              <a:highlight>
                <a:srgbClr val="FFFFFF"/>
              </a:highlight>
              <a:latin typeface="Arial"/>
              <a:ea typeface="Arial"/>
              <a:cs typeface="Arial"/>
              <a:sym typeface="Arial"/>
            </a:endParaRPr>
          </a:p>
          <a:p>
            <a:pPr indent="-304800" lvl="0" marL="749300" rtl="0" algn="l">
              <a:spcBef>
                <a:spcPts val="0"/>
              </a:spcBef>
              <a:spcAft>
                <a:spcPts val="0"/>
              </a:spcAft>
              <a:buClr>
                <a:srgbClr val="777777"/>
              </a:buClr>
              <a:buSzPts val="1200"/>
              <a:buFont typeface="Arial"/>
              <a:buChar char="●"/>
            </a:pPr>
            <a:r>
              <a:rPr lang="en" sz="1200">
                <a:solidFill>
                  <a:srgbClr val="777777"/>
                </a:solidFill>
                <a:highlight>
                  <a:srgbClr val="FFFFFF"/>
                </a:highlight>
                <a:latin typeface="Arial"/>
                <a:ea typeface="Arial"/>
                <a:cs typeface="Arial"/>
                <a:sym typeface="Arial"/>
              </a:rPr>
              <a:t>2,868 / 7,445</a:t>
            </a:r>
            <a:endParaRPr sz="1200">
              <a:solidFill>
                <a:srgbClr val="777777"/>
              </a:solidFill>
              <a:highlight>
                <a:srgbClr val="FFFFFF"/>
              </a:highlight>
              <a:latin typeface="Arial"/>
              <a:ea typeface="Arial"/>
              <a:cs typeface="Arial"/>
              <a:sym typeface="Arial"/>
            </a:endParaRPr>
          </a:p>
          <a:p>
            <a:pPr indent="-304800" lvl="0" marL="749300" rtl="0" algn="l">
              <a:spcBef>
                <a:spcPts val="0"/>
              </a:spcBef>
              <a:spcAft>
                <a:spcPts val="0"/>
              </a:spcAft>
              <a:buClr>
                <a:srgbClr val="777777"/>
              </a:buClr>
              <a:buSzPts val="1200"/>
              <a:buFont typeface="Arial"/>
              <a:buChar char="●"/>
            </a:pPr>
            <a:r>
              <a:rPr lang="en" sz="1200">
                <a:solidFill>
                  <a:srgbClr val="777777"/>
                </a:solidFill>
                <a:highlight>
                  <a:srgbClr val="FFFFFF"/>
                </a:highlight>
                <a:latin typeface="Arial"/>
                <a:ea typeface="Arial"/>
                <a:cs typeface="Arial"/>
                <a:sym typeface="Arial"/>
              </a:rPr>
              <a:t>= </a:t>
            </a:r>
            <a:r>
              <a:rPr b="1" lang="en" sz="1200">
                <a:solidFill>
                  <a:srgbClr val="777777"/>
                </a:solidFill>
                <a:highlight>
                  <a:srgbClr val="FFFFFF"/>
                </a:highlight>
                <a:latin typeface="Arial"/>
                <a:ea typeface="Arial"/>
                <a:cs typeface="Arial"/>
                <a:sym typeface="Arial"/>
              </a:rPr>
              <a:t>.385225</a:t>
            </a:r>
            <a:endParaRPr b="1" sz="1200">
              <a:solidFill>
                <a:srgbClr val="777777"/>
              </a:solidFill>
              <a:highlight>
                <a:srgbClr val="FFFFFF"/>
              </a:highlight>
              <a:latin typeface="Arial"/>
              <a:ea typeface="Arial"/>
              <a:cs typeface="Arial"/>
              <a:sym typeface="Arial"/>
            </a:endParaRPr>
          </a:p>
          <a:p>
            <a:pPr indent="0" lvl="0" marL="0" rtl="0" algn="l">
              <a:spcBef>
                <a:spcPts val="3000"/>
              </a:spcBef>
              <a:spcAft>
                <a:spcPts val="0"/>
              </a:spcAft>
              <a:buNone/>
            </a:pPr>
            <a:r>
              <a:rPr b="1" lang="en" sz="1200">
                <a:solidFill>
                  <a:srgbClr val="0000FF"/>
                </a:solidFill>
                <a:highlight>
                  <a:srgbClr val="FFFFFF"/>
                </a:highlight>
                <a:latin typeface="Arial"/>
                <a:ea typeface="Arial"/>
                <a:cs typeface="Arial"/>
                <a:sym typeface="Arial"/>
              </a:rPr>
              <a:t>Step 3:</a:t>
            </a:r>
            <a:r>
              <a:rPr lang="en" sz="1200">
                <a:solidFill>
                  <a:srgbClr val="777777"/>
                </a:solidFill>
                <a:highlight>
                  <a:srgbClr val="FFFFFF"/>
                </a:highlight>
                <a:latin typeface="Arial"/>
                <a:ea typeface="Arial"/>
                <a:cs typeface="Arial"/>
                <a:sym typeface="Arial"/>
              </a:rPr>
              <a:t> </a:t>
            </a:r>
            <a:r>
              <a:rPr i="1" lang="en" sz="1200">
                <a:solidFill>
                  <a:srgbClr val="777777"/>
                </a:solidFill>
                <a:highlight>
                  <a:srgbClr val="FFFFFF"/>
                </a:highlight>
                <a:latin typeface="Arial"/>
                <a:ea typeface="Arial"/>
                <a:cs typeface="Arial"/>
                <a:sym typeface="Arial"/>
              </a:rPr>
              <a:t>Insert the values into the equation</a:t>
            </a:r>
            <a:r>
              <a:rPr lang="en" sz="1200">
                <a:solidFill>
                  <a:srgbClr val="777777"/>
                </a:solidFill>
                <a:highlight>
                  <a:srgbClr val="FFFFFF"/>
                </a:highlight>
                <a:latin typeface="Arial"/>
                <a:ea typeface="Arial"/>
                <a:cs typeface="Arial"/>
                <a:sym typeface="Arial"/>
              </a:rPr>
              <a:t>.</a:t>
            </a:r>
            <a:endParaRPr sz="1200">
              <a:solidFill>
                <a:srgbClr val="777777"/>
              </a:solidFill>
              <a:highlight>
                <a:srgbClr val="FFFFFF"/>
              </a:highlight>
              <a:latin typeface="Arial"/>
              <a:ea typeface="Arial"/>
              <a:cs typeface="Arial"/>
              <a:sym typeface="Arial"/>
            </a:endParaRPr>
          </a:p>
          <a:p>
            <a:pPr indent="0" lvl="0" marL="0" rtl="0" algn="l">
              <a:spcBef>
                <a:spcPts val="1600"/>
              </a:spcBef>
              <a:spcAft>
                <a:spcPts val="0"/>
              </a:spcAft>
              <a:buNone/>
            </a:pPr>
            <a:r>
              <a:rPr lang="en" sz="1200">
                <a:solidFill>
                  <a:srgbClr val="777777"/>
                </a:solidFill>
                <a:highlight>
                  <a:srgbClr val="FFFFFF"/>
                </a:highlight>
                <a:latin typeface="Arial"/>
                <a:ea typeface="Arial"/>
                <a:cs typeface="Arial"/>
                <a:sym typeface="Arial"/>
              </a:rPr>
              <a:t>y’ = a + bx</a:t>
            </a:r>
            <a:endParaRPr sz="1200">
              <a:solidFill>
                <a:srgbClr val="777777"/>
              </a:solidFill>
              <a:highlight>
                <a:srgbClr val="FFFFFF"/>
              </a:highlight>
              <a:latin typeface="Arial"/>
              <a:ea typeface="Arial"/>
              <a:cs typeface="Arial"/>
              <a:sym typeface="Arial"/>
            </a:endParaRPr>
          </a:p>
          <a:p>
            <a:pPr indent="0" lvl="0" marL="0" rtl="0" algn="l">
              <a:spcBef>
                <a:spcPts val="1600"/>
              </a:spcBef>
              <a:spcAft>
                <a:spcPts val="0"/>
              </a:spcAft>
              <a:buNone/>
            </a:pPr>
            <a:r>
              <a:rPr b="1" lang="en" sz="1200">
                <a:solidFill>
                  <a:srgbClr val="777777"/>
                </a:solidFill>
                <a:highlight>
                  <a:srgbClr val="FFFFFF"/>
                </a:highlight>
                <a:latin typeface="Arial"/>
                <a:ea typeface="Arial"/>
                <a:cs typeface="Arial"/>
                <a:sym typeface="Arial"/>
              </a:rPr>
              <a:t>y’ = 65.14 + .385225x</a:t>
            </a:r>
            <a:endParaRPr sz="1200">
              <a:solidFill>
                <a:srgbClr val="777777"/>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00">
              <a:solidFill>
                <a:srgbClr val="777777"/>
              </a:solidFill>
              <a:highlight>
                <a:srgbClr val="FFFFFF"/>
              </a:highlight>
              <a:latin typeface="Arial"/>
              <a:ea typeface="Arial"/>
              <a:cs typeface="Arial"/>
              <a:sym typeface="Arial"/>
            </a:endParaRPr>
          </a:p>
        </p:txBody>
      </p:sp>
      <p:pic>
        <p:nvPicPr>
          <p:cNvPr id="283" name="Google Shape;283;p37"/>
          <p:cNvPicPr preferRelativeResize="0"/>
          <p:nvPr/>
        </p:nvPicPr>
        <p:blipFill>
          <a:blip r:embed="rId3">
            <a:alphaModFix/>
          </a:blip>
          <a:stretch>
            <a:fillRect/>
          </a:stretch>
        </p:blipFill>
        <p:spPr>
          <a:xfrm>
            <a:off x="5461525" y="472975"/>
            <a:ext cx="2904675" cy="130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427775" y="300525"/>
            <a:ext cx="75057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Regressor</a:t>
            </a:r>
            <a:endParaRPr/>
          </a:p>
        </p:txBody>
      </p:sp>
      <p:sp>
        <p:nvSpPr>
          <p:cNvPr id="289" name="Google Shape;289;p38"/>
          <p:cNvSpPr txBox="1"/>
          <p:nvPr>
            <p:ph idx="1" type="body"/>
          </p:nvPr>
        </p:nvSpPr>
        <p:spPr>
          <a:xfrm>
            <a:off x="427775" y="1132075"/>
            <a:ext cx="4743600" cy="3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Support Vector Regression is a supervised learning algorithm that is used to predict discrete values. Support Vector Regression uses the same principle as the SVMs. The basic idea behind SVR is to find the best fit line. </a:t>
            </a:r>
            <a:endParaRPr sz="20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2000">
                <a:solidFill>
                  <a:srgbClr val="292929"/>
                </a:solidFill>
                <a:highlight>
                  <a:srgbClr val="FFFFFF"/>
                </a:highlight>
                <a:latin typeface="Georgia"/>
                <a:ea typeface="Georgia"/>
                <a:cs typeface="Georgia"/>
                <a:sym typeface="Georgia"/>
              </a:rPr>
              <a:t>In SVR, the best fit line is the hyperplane that has the maximum number of points.</a:t>
            </a:r>
            <a:endParaRPr sz="1700"/>
          </a:p>
        </p:txBody>
      </p:sp>
      <p:pic>
        <p:nvPicPr>
          <p:cNvPr id="290" name="Google Shape;290;p38"/>
          <p:cNvPicPr preferRelativeResize="0"/>
          <p:nvPr/>
        </p:nvPicPr>
        <p:blipFill>
          <a:blip r:embed="rId3">
            <a:alphaModFix/>
          </a:blip>
          <a:stretch>
            <a:fillRect/>
          </a:stretch>
        </p:blipFill>
        <p:spPr>
          <a:xfrm>
            <a:off x="5258650" y="1243900"/>
            <a:ext cx="3562450" cy="299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819150" y="538100"/>
            <a:ext cx="7505700" cy="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r>
              <a:rPr lang="en"/>
              <a:t> algorithm</a:t>
            </a:r>
            <a:endParaRPr/>
          </a:p>
        </p:txBody>
      </p:sp>
      <p:sp>
        <p:nvSpPr>
          <p:cNvPr id="296" name="Google Shape;296;p39"/>
          <p:cNvSpPr txBox="1"/>
          <p:nvPr>
            <p:ph idx="1" type="body"/>
          </p:nvPr>
        </p:nvSpPr>
        <p:spPr>
          <a:xfrm>
            <a:off x="819150" y="1453600"/>
            <a:ext cx="7505700" cy="2893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292929"/>
              </a:buClr>
              <a:buSzPts val="1900"/>
              <a:buFont typeface="Georgia"/>
              <a:buChar char="➔"/>
            </a:pPr>
            <a:r>
              <a:rPr b="1" lang="en" sz="1900">
                <a:solidFill>
                  <a:srgbClr val="292929"/>
                </a:solidFill>
                <a:highlight>
                  <a:schemeClr val="dk1"/>
                </a:highlight>
                <a:latin typeface="Arial"/>
                <a:ea typeface="Arial"/>
                <a:cs typeface="Arial"/>
                <a:sym typeface="Arial"/>
              </a:rPr>
              <a:t>Clustering</a:t>
            </a:r>
            <a:r>
              <a:rPr lang="en" sz="1900">
                <a:solidFill>
                  <a:srgbClr val="292929"/>
                </a:solidFill>
                <a:highlight>
                  <a:schemeClr val="dk1"/>
                </a:highlight>
                <a:latin typeface="Arial"/>
                <a:ea typeface="Arial"/>
                <a:cs typeface="Arial"/>
                <a:sym typeface="Arial"/>
              </a:rPr>
              <a:t> is one of the most common exploratory data analysis technique used to get an intuition about the structure of the data. It can be defined as the task of identifying subgroups in the data such that data points in the same subgroup (cluster) are very similar while data points in different clusters are very different. </a:t>
            </a:r>
            <a:endParaRPr sz="1900">
              <a:latin typeface="Arial"/>
              <a:ea typeface="Arial"/>
              <a:cs typeface="Arial"/>
              <a:sym typeface="Arial"/>
            </a:endParaRPr>
          </a:p>
          <a:p>
            <a:pPr indent="-349250" lvl="0" marL="457200" rtl="0" algn="l">
              <a:spcBef>
                <a:spcPts val="0"/>
              </a:spcBef>
              <a:spcAft>
                <a:spcPts val="0"/>
              </a:spcAft>
              <a:buSzPts val="1900"/>
              <a:buChar char="➔"/>
            </a:pPr>
            <a:r>
              <a:rPr lang="en" sz="1900">
                <a:latin typeface="Arial"/>
                <a:ea typeface="Arial"/>
                <a:cs typeface="Arial"/>
                <a:sym typeface="Arial"/>
              </a:rPr>
              <a:t>We’ll be covering </a:t>
            </a:r>
            <a:r>
              <a:rPr b="1" lang="en" sz="1900">
                <a:latin typeface="Arial"/>
                <a:ea typeface="Arial"/>
                <a:cs typeface="Arial"/>
                <a:sym typeface="Arial"/>
              </a:rPr>
              <a:t>K-Means</a:t>
            </a:r>
            <a:r>
              <a:rPr lang="en" sz="1900">
                <a:latin typeface="Arial"/>
                <a:ea typeface="Arial"/>
                <a:cs typeface="Arial"/>
                <a:sym typeface="Arial"/>
              </a:rPr>
              <a:t> clustering algorithm.</a:t>
            </a:r>
            <a:endParaRPr sz="1900">
              <a:latin typeface="Arial"/>
              <a:ea typeface="Arial"/>
              <a:cs typeface="Arial"/>
              <a:sym typeface="Arial"/>
            </a:endParaRPr>
          </a:p>
          <a:p>
            <a:pPr indent="0" lvl="0" marL="0" rtl="0" algn="l">
              <a:spcBef>
                <a:spcPts val="1600"/>
              </a:spcBef>
              <a:spcAft>
                <a:spcPts val="1600"/>
              </a:spcAft>
              <a:buNone/>
            </a:pPr>
            <a:r>
              <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670900" y="454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a:t>
            </a:r>
            <a:endParaRPr/>
          </a:p>
        </p:txBody>
      </p:sp>
      <p:sp>
        <p:nvSpPr>
          <p:cNvPr id="302" name="Google Shape;302;p40"/>
          <p:cNvSpPr txBox="1"/>
          <p:nvPr>
            <p:ph idx="1" type="body"/>
          </p:nvPr>
        </p:nvSpPr>
        <p:spPr>
          <a:xfrm>
            <a:off x="670900" y="1271900"/>
            <a:ext cx="75840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342900" lvl="0" marL="457200" rtl="0" algn="l">
              <a:spcBef>
                <a:spcPts val="1600"/>
              </a:spcBef>
              <a:spcAft>
                <a:spcPts val="0"/>
              </a:spcAft>
              <a:buClr>
                <a:srgbClr val="292929"/>
              </a:buClr>
              <a:buSzPts val="1800"/>
              <a:buFont typeface="Georgia"/>
              <a:buChar char="➔"/>
            </a:pPr>
            <a:r>
              <a:rPr lang="en" sz="1800">
                <a:solidFill>
                  <a:srgbClr val="292929"/>
                </a:solidFill>
                <a:highlight>
                  <a:srgbClr val="FFFFFF"/>
                </a:highlight>
                <a:latin typeface="Georgia"/>
                <a:ea typeface="Georgia"/>
                <a:cs typeface="Georgia"/>
                <a:sym typeface="Georgia"/>
              </a:rPr>
              <a:t>We try to find homogeneous subgroups within the data such that data points in each cluster are as similar as possible according to a similarity measure such as euclidean-based distance or correlation-based distance.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583350" y="1551425"/>
            <a:ext cx="8110275" cy="3061950"/>
          </a:xfrm>
          <a:prstGeom prst="rect">
            <a:avLst/>
          </a:prstGeom>
          <a:noFill/>
          <a:ln>
            <a:noFill/>
          </a:ln>
        </p:spPr>
      </p:pic>
      <p:sp>
        <p:nvSpPr>
          <p:cNvPr id="308" name="Google Shape;308;p41"/>
          <p:cNvSpPr txBox="1"/>
          <p:nvPr>
            <p:ph type="title"/>
          </p:nvPr>
        </p:nvSpPr>
        <p:spPr>
          <a:xfrm>
            <a:off x="670900" y="454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a:t>
            </a:r>
            <a:r>
              <a:rPr lang="en"/>
              <a:t> behind </a:t>
            </a:r>
            <a:r>
              <a:rPr lang="en"/>
              <a:t>KMeans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377375" y="356400"/>
            <a:ext cx="75981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
        <p:nvSpPr>
          <p:cNvPr id="141" name="Google Shape;141;p15"/>
          <p:cNvSpPr txBox="1"/>
          <p:nvPr>
            <p:ph idx="1" type="body"/>
          </p:nvPr>
        </p:nvSpPr>
        <p:spPr>
          <a:xfrm>
            <a:off x="377375" y="1076100"/>
            <a:ext cx="4598400" cy="29631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rgbClr val="202122"/>
              </a:buClr>
              <a:buSzPts val="1650"/>
              <a:buFont typeface="Arial"/>
              <a:buChar char="➔"/>
            </a:pPr>
            <a:r>
              <a:rPr b="1" lang="en" sz="1650">
                <a:solidFill>
                  <a:srgbClr val="202122"/>
                </a:solidFill>
                <a:highlight>
                  <a:srgbClr val="FFFFFF"/>
                </a:highlight>
                <a:latin typeface="Arial"/>
                <a:ea typeface="Arial"/>
                <a:cs typeface="Arial"/>
                <a:sym typeface="Arial"/>
              </a:rPr>
              <a:t>Machine learning</a:t>
            </a:r>
            <a:r>
              <a:rPr lang="en" sz="1650">
                <a:solidFill>
                  <a:srgbClr val="202122"/>
                </a:solidFill>
                <a:highlight>
                  <a:srgbClr val="FFFFFF"/>
                </a:highlight>
                <a:latin typeface="Arial"/>
                <a:ea typeface="Arial"/>
                <a:cs typeface="Arial"/>
                <a:sym typeface="Arial"/>
              </a:rPr>
              <a:t> (</a:t>
            </a:r>
            <a:r>
              <a:rPr b="1" lang="en" sz="1650">
                <a:solidFill>
                  <a:srgbClr val="202122"/>
                </a:solidFill>
                <a:highlight>
                  <a:srgbClr val="FFFFFF"/>
                </a:highlight>
                <a:latin typeface="Arial"/>
                <a:ea typeface="Arial"/>
                <a:cs typeface="Arial"/>
                <a:sym typeface="Arial"/>
              </a:rPr>
              <a:t>ML</a:t>
            </a:r>
            <a:r>
              <a:rPr lang="en" sz="1650">
                <a:solidFill>
                  <a:srgbClr val="202122"/>
                </a:solidFill>
                <a:highlight>
                  <a:srgbClr val="FFFFFF"/>
                </a:highlight>
                <a:latin typeface="Arial"/>
                <a:ea typeface="Arial"/>
                <a:cs typeface="Arial"/>
                <a:sym typeface="Arial"/>
              </a:rPr>
              <a:t>) is the study of computer algorithms that improve automatically through experience.</a:t>
            </a:r>
            <a:endParaRPr sz="1650">
              <a:solidFill>
                <a:srgbClr val="202122"/>
              </a:solidFill>
              <a:highlight>
                <a:srgbClr val="FFFFFF"/>
              </a:highlight>
              <a:latin typeface="Arial"/>
              <a:ea typeface="Arial"/>
              <a:cs typeface="Arial"/>
              <a:sym typeface="Arial"/>
            </a:endParaRPr>
          </a:p>
          <a:p>
            <a:pPr indent="-333375" lvl="0" marL="457200" rtl="0" algn="l">
              <a:spcBef>
                <a:spcPts val="0"/>
              </a:spcBef>
              <a:spcAft>
                <a:spcPts val="0"/>
              </a:spcAft>
              <a:buSzPts val="1650"/>
              <a:buFont typeface="Arial"/>
              <a:buChar char="➔"/>
            </a:pPr>
            <a:r>
              <a:rPr lang="en" sz="1650">
                <a:solidFill>
                  <a:srgbClr val="202122"/>
                </a:solidFill>
                <a:highlight>
                  <a:srgbClr val="FFFFFF"/>
                </a:highlight>
                <a:latin typeface="Arial"/>
                <a:ea typeface="Arial"/>
                <a:cs typeface="Arial"/>
                <a:sym typeface="Arial"/>
              </a:rPr>
              <a:t>Machine learning algorithms build a model based on sample data, known as "</a:t>
            </a:r>
            <a:r>
              <a:rPr lang="en" sz="165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training data</a:t>
            </a:r>
            <a:r>
              <a:rPr lang="en" sz="1650">
                <a:solidFill>
                  <a:srgbClr val="202122"/>
                </a:solidFill>
                <a:highlight>
                  <a:srgbClr val="FFFFFF"/>
                </a:highlight>
                <a:latin typeface="Arial"/>
                <a:ea typeface="Arial"/>
                <a:cs typeface="Arial"/>
                <a:sym typeface="Arial"/>
              </a:rPr>
              <a:t>" and are tested on the data called “testing data”. Sometimes on a few models another kind of data is used known as the “validation data” which is used to validate the model performance of the training data.</a:t>
            </a:r>
            <a:endParaRPr sz="1650">
              <a:solidFill>
                <a:srgbClr val="2021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50">
              <a:solidFill>
                <a:srgbClr val="202122"/>
              </a:solidFill>
              <a:highlight>
                <a:srgbClr val="FFFFFF"/>
              </a:highlight>
              <a:latin typeface="Arial"/>
              <a:ea typeface="Arial"/>
              <a:cs typeface="Arial"/>
              <a:sym typeface="Arial"/>
            </a:endParaRPr>
          </a:p>
        </p:txBody>
      </p:sp>
      <p:pic>
        <p:nvPicPr>
          <p:cNvPr id="142" name="Google Shape;142;p15"/>
          <p:cNvPicPr preferRelativeResize="0"/>
          <p:nvPr/>
        </p:nvPicPr>
        <p:blipFill>
          <a:blip r:embed="rId4">
            <a:alphaModFix/>
          </a:blip>
          <a:stretch>
            <a:fillRect/>
          </a:stretch>
        </p:blipFill>
        <p:spPr>
          <a:xfrm>
            <a:off x="4975775" y="1228221"/>
            <a:ext cx="3920551" cy="25874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2"/>
          <p:cNvPicPr preferRelativeResize="0"/>
          <p:nvPr/>
        </p:nvPicPr>
        <p:blipFill>
          <a:blip r:embed="rId3">
            <a:alphaModFix/>
          </a:blip>
          <a:stretch>
            <a:fillRect/>
          </a:stretch>
        </p:blipFill>
        <p:spPr>
          <a:xfrm>
            <a:off x="536575" y="1160238"/>
            <a:ext cx="8070849" cy="2823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69725" y="286525"/>
            <a:ext cx="54984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 AI</a:t>
            </a:r>
            <a:endParaRPr/>
          </a:p>
        </p:txBody>
      </p:sp>
      <p:sp>
        <p:nvSpPr>
          <p:cNvPr id="319" name="Google Shape;319;p43"/>
          <p:cNvSpPr txBox="1"/>
          <p:nvPr>
            <p:ph idx="1" type="body"/>
          </p:nvPr>
        </p:nvSpPr>
        <p:spPr>
          <a:xfrm>
            <a:off x="469725" y="964525"/>
            <a:ext cx="8070300" cy="3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333333"/>
                </a:solidFill>
                <a:highlight>
                  <a:srgbClr val="FFFFFF"/>
                </a:highlight>
                <a:latin typeface="Arial"/>
                <a:ea typeface="Arial"/>
                <a:cs typeface="Arial"/>
                <a:sym typeface="Arial"/>
              </a:rPr>
              <a:t>Deep fake (also spelled deepfake) is a type of artificial intelligence used to create convincing images, audio and video hoaxes.</a:t>
            </a:r>
            <a:endParaRPr sz="1650">
              <a:solidFill>
                <a:srgbClr val="333333"/>
              </a:solidFill>
              <a:highlight>
                <a:srgbClr val="FFFFFF"/>
              </a:highlight>
              <a:latin typeface="Arial"/>
              <a:ea typeface="Arial"/>
              <a:cs typeface="Arial"/>
              <a:sym typeface="Arial"/>
            </a:endParaRPr>
          </a:p>
          <a:p>
            <a:pPr indent="0" lvl="0" marL="0" rtl="0" algn="l">
              <a:spcBef>
                <a:spcPts val="1600"/>
              </a:spcBef>
              <a:spcAft>
                <a:spcPts val="1600"/>
              </a:spcAft>
              <a:buNone/>
            </a:pPr>
            <a:r>
              <a:rPr lang="en" sz="1650">
                <a:solidFill>
                  <a:srgbClr val="333333"/>
                </a:solidFill>
                <a:highlight>
                  <a:srgbClr val="FFFFFF"/>
                </a:highlight>
                <a:latin typeface="Arial"/>
                <a:ea typeface="Arial"/>
                <a:cs typeface="Arial"/>
                <a:sym typeface="Arial"/>
              </a:rPr>
              <a:t>Facial expression of one person and maps it onto the face of another person.</a:t>
            </a:r>
            <a:endParaRPr sz="1600">
              <a:solidFill>
                <a:srgbClr val="333333"/>
              </a:solidFill>
              <a:latin typeface="Arial"/>
              <a:ea typeface="Arial"/>
              <a:cs typeface="Arial"/>
              <a:sym typeface="Arial"/>
            </a:endParaRPr>
          </a:p>
        </p:txBody>
      </p:sp>
      <p:pic>
        <p:nvPicPr>
          <p:cNvPr id="320" name="Google Shape;320;p43"/>
          <p:cNvPicPr preferRelativeResize="0"/>
          <p:nvPr/>
        </p:nvPicPr>
        <p:blipFill>
          <a:blip r:embed="rId3">
            <a:alphaModFix/>
          </a:blip>
          <a:stretch>
            <a:fillRect/>
          </a:stretch>
        </p:blipFill>
        <p:spPr>
          <a:xfrm>
            <a:off x="2110500" y="2358425"/>
            <a:ext cx="4366275" cy="2456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511650" y="412300"/>
            <a:ext cx="64209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project ideas to begin with!</a:t>
            </a:r>
            <a:endParaRPr/>
          </a:p>
        </p:txBody>
      </p:sp>
      <p:sp>
        <p:nvSpPr>
          <p:cNvPr id="326" name="Google Shape;326;p44"/>
          <p:cNvSpPr txBox="1"/>
          <p:nvPr>
            <p:ph idx="1" type="body"/>
          </p:nvPr>
        </p:nvSpPr>
        <p:spPr>
          <a:xfrm>
            <a:off x="511650" y="1104100"/>
            <a:ext cx="7737900" cy="3578400"/>
          </a:xfrm>
          <a:prstGeom prst="rect">
            <a:avLst/>
          </a:prstGeom>
        </p:spPr>
        <p:txBody>
          <a:bodyPr anchorCtr="0" anchor="t" bIns="91425" lIns="91425" spcFirstLastPara="1" rIns="91425" wrap="square" tIns="91425">
            <a:noAutofit/>
          </a:bodyPr>
          <a:lstStyle/>
          <a:p>
            <a:pPr indent="-323850" lvl="0" marL="457200" rtl="0" algn="l">
              <a:spcBef>
                <a:spcPts val="240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Movie Recommendations.</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Stock Price Predictions</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Human Activity Recognition with Smartphones.</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Sorting of Specific Tweets on Twitter</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Turning Handwritten Documents into Digitized Versions.</a:t>
            </a:r>
            <a:endParaRPr sz="1500">
              <a:solidFill>
                <a:srgbClr val="000000"/>
              </a:solidFill>
              <a:highlight>
                <a:srgbClr val="FFFFFF"/>
              </a:highlight>
              <a:latin typeface="Arial"/>
              <a:ea typeface="Arial"/>
              <a:cs typeface="Arial"/>
              <a:sym typeface="Arial"/>
            </a:endParaRPr>
          </a:p>
          <a:p>
            <a:pPr indent="-323850" lvl="0" marL="457200" rtl="0" algn="l">
              <a:lnSpc>
                <a:spcPct val="120000"/>
              </a:lnSpc>
              <a:spcBef>
                <a:spcPts val="0"/>
              </a:spcBef>
              <a:spcAft>
                <a:spcPts val="0"/>
              </a:spcAft>
              <a:buClr>
                <a:srgbClr val="303133"/>
              </a:buClr>
              <a:buSzPts val="1500"/>
              <a:buFont typeface="Arial"/>
              <a:buChar char="➔"/>
            </a:pPr>
            <a:r>
              <a:rPr lang="en" sz="1500">
                <a:solidFill>
                  <a:srgbClr val="303133"/>
                </a:solidFill>
                <a:highlight>
                  <a:srgbClr val="FFFFFF"/>
                </a:highlight>
                <a:latin typeface="Arial"/>
                <a:ea typeface="Arial"/>
                <a:cs typeface="Arial"/>
                <a:sym typeface="Arial"/>
              </a:rPr>
              <a:t>Sentiment Analyzer.</a:t>
            </a:r>
            <a:endParaRPr sz="1500">
              <a:solidFill>
                <a:srgbClr val="303133"/>
              </a:solidFill>
              <a:highlight>
                <a:srgbClr val="FFFFFF"/>
              </a:highlight>
              <a:latin typeface="Arial"/>
              <a:ea typeface="Arial"/>
              <a:cs typeface="Arial"/>
              <a:sym typeface="Arial"/>
            </a:endParaRPr>
          </a:p>
          <a:p>
            <a:pPr indent="-323850" lvl="0" marL="457200" rtl="0" algn="l">
              <a:lnSpc>
                <a:spcPct val="120000"/>
              </a:lnSpc>
              <a:spcBef>
                <a:spcPts val="0"/>
              </a:spcBef>
              <a:spcAft>
                <a:spcPts val="0"/>
              </a:spcAft>
              <a:buClr>
                <a:srgbClr val="303133"/>
              </a:buClr>
              <a:buSzPts val="1500"/>
              <a:buFont typeface="Arial"/>
              <a:buChar char="➔"/>
            </a:pPr>
            <a:r>
              <a:rPr lang="en" sz="1500">
                <a:solidFill>
                  <a:srgbClr val="303133"/>
                </a:solidFill>
                <a:highlight>
                  <a:srgbClr val="FFFFFF"/>
                </a:highlight>
                <a:latin typeface="Arial"/>
                <a:ea typeface="Arial"/>
                <a:cs typeface="Arial"/>
                <a:sym typeface="Arial"/>
              </a:rPr>
              <a:t>Healthcare</a:t>
            </a:r>
            <a:endParaRPr sz="1500">
              <a:solidFill>
                <a:srgbClr val="303133"/>
              </a:solidFill>
              <a:highlight>
                <a:srgbClr val="FFFFFF"/>
              </a:highlight>
              <a:latin typeface="Arial"/>
              <a:ea typeface="Arial"/>
              <a:cs typeface="Arial"/>
              <a:sym typeface="Arial"/>
            </a:endParaRPr>
          </a:p>
          <a:p>
            <a:pPr indent="-323850" lvl="0" marL="457200" rtl="0" algn="l">
              <a:lnSpc>
                <a:spcPct val="120000"/>
              </a:lnSpc>
              <a:spcBef>
                <a:spcPts val="0"/>
              </a:spcBef>
              <a:spcAft>
                <a:spcPts val="0"/>
              </a:spcAft>
              <a:buClr>
                <a:srgbClr val="303133"/>
              </a:buClr>
              <a:buSzPts val="1500"/>
              <a:buFont typeface="Arial"/>
              <a:buChar char="➔"/>
            </a:pPr>
            <a:r>
              <a:rPr lang="en" sz="1500">
                <a:solidFill>
                  <a:srgbClr val="303133"/>
                </a:solidFill>
                <a:highlight>
                  <a:srgbClr val="FFFFFF"/>
                </a:highlight>
                <a:latin typeface="Arial"/>
                <a:ea typeface="Arial"/>
                <a:cs typeface="Arial"/>
                <a:sym typeface="Arial"/>
              </a:rPr>
              <a:t>Prepare ML Algorithms – From Scratch!</a:t>
            </a:r>
            <a:endParaRPr sz="1500">
              <a:solidFill>
                <a:srgbClr val="303133"/>
              </a:solidFill>
              <a:highlight>
                <a:srgbClr val="FFFFFF"/>
              </a:highlight>
              <a:latin typeface="Arial"/>
              <a:ea typeface="Arial"/>
              <a:cs typeface="Arial"/>
              <a:sym typeface="Arial"/>
            </a:endParaRPr>
          </a:p>
          <a:p>
            <a:pPr indent="0" lvl="0" marL="0" rtl="0" algn="l">
              <a:lnSpc>
                <a:spcPct val="120000"/>
              </a:lnSpc>
              <a:spcBef>
                <a:spcPts val="1500"/>
              </a:spcBef>
              <a:spcAft>
                <a:spcPts val="0"/>
              </a:spcAft>
              <a:buNone/>
            </a:pPr>
            <a:r>
              <a:t/>
            </a:r>
            <a:endParaRPr b="1" sz="1800">
              <a:solidFill>
                <a:srgbClr val="303133"/>
              </a:solidFill>
              <a:highlight>
                <a:srgbClr val="FFFFFF"/>
              </a:highlight>
              <a:latin typeface="Roboto"/>
              <a:ea typeface="Roboto"/>
              <a:cs typeface="Roboto"/>
              <a:sym typeface="Roboto"/>
            </a:endParaRPr>
          </a:p>
          <a:p>
            <a:pPr indent="0" lvl="0" marL="0" rtl="0" algn="l">
              <a:spcBef>
                <a:spcPts val="2400"/>
              </a:spcBef>
              <a:spcAft>
                <a:spcPts val="1800"/>
              </a:spcAft>
              <a:buNone/>
            </a:pPr>
            <a:r>
              <a:t/>
            </a:r>
            <a:endParaRPr>
              <a:solidFill>
                <a:srgbClr val="000000"/>
              </a:solidFill>
              <a:highlight>
                <a:srgbClr val="FFFFFF"/>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665400" y="468225"/>
            <a:ext cx="765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Luck!</a:t>
            </a:r>
            <a:endParaRPr/>
          </a:p>
        </p:txBody>
      </p:sp>
      <p:sp>
        <p:nvSpPr>
          <p:cNvPr id="332" name="Google Shape;332;p45"/>
          <p:cNvSpPr txBox="1"/>
          <p:nvPr>
            <p:ph idx="1" type="body"/>
          </p:nvPr>
        </p:nvSpPr>
        <p:spPr>
          <a:xfrm>
            <a:off x="665400" y="1299850"/>
            <a:ext cx="5148900" cy="32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If you have an doubts you can contact me at: </a:t>
            </a:r>
            <a:r>
              <a:rPr lang="en" sz="2100" u="sng">
                <a:solidFill>
                  <a:schemeClr val="hlink"/>
                </a:solidFill>
                <a:hlinkClick r:id="rId3"/>
              </a:rPr>
              <a:t>astikanehra@gmail.com</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rPr lang="en" sz="2100"/>
              <a:t>You can connect with me at: </a:t>
            </a:r>
            <a:r>
              <a:rPr lang="en" sz="2100" u="sng">
                <a:solidFill>
                  <a:schemeClr val="hlink"/>
                </a:solidFill>
                <a:hlinkClick r:id="rId4"/>
              </a:rPr>
              <a:t>https://www.linkedin.com/in/astikanehra</a:t>
            </a:r>
            <a:endParaRPr sz="2100"/>
          </a:p>
          <a:p>
            <a:pPr indent="0" lvl="0" marL="0" rtl="0" algn="l">
              <a:spcBef>
                <a:spcPts val="1600"/>
              </a:spcBef>
              <a:spcAft>
                <a:spcPts val="1600"/>
              </a:spcAft>
              <a:buNone/>
            </a:pPr>
            <a:r>
              <a:t/>
            </a:r>
            <a:endParaRPr/>
          </a:p>
        </p:txBody>
      </p:sp>
      <p:pic>
        <p:nvPicPr>
          <p:cNvPr id="333" name="Google Shape;333;p45"/>
          <p:cNvPicPr preferRelativeResize="0"/>
          <p:nvPr/>
        </p:nvPicPr>
        <p:blipFill>
          <a:blip r:embed="rId5">
            <a:alphaModFix/>
          </a:blip>
          <a:stretch>
            <a:fillRect/>
          </a:stretch>
        </p:blipFill>
        <p:spPr>
          <a:xfrm>
            <a:off x="6302650" y="1453600"/>
            <a:ext cx="1854625" cy="2491600"/>
          </a:xfrm>
          <a:prstGeom prst="rect">
            <a:avLst/>
          </a:prstGeom>
          <a:noFill/>
          <a:ln>
            <a:noFill/>
          </a:ln>
        </p:spPr>
      </p:pic>
      <p:sp>
        <p:nvSpPr>
          <p:cNvPr id="334" name="Google Shape;334;p45"/>
          <p:cNvSpPr txBox="1"/>
          <p:nvPr/>
        </p:nvSpPr>
        <p:spPr>
          <a:xfrm>
            <a:off x="665400" y="4322650"/>
            <a:ext cx="6295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Tip: If you want to start with ML, begin with Andrew Ng Coursera course.</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567575" y="314475"/>
            <a:ext cx="7505700" cy="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hype?</a:t>
            </a:r>
            <a:endParaRPr/>
          </a:p>
        </p:txBody>
      </p:sp>
      <p:pic>
        <p:nvPicPr>
          <p:cNvPr id="148" name="Google Shape;148;p16"/>
          <p:cNvPicPr preferRelativeResize="0"/>
          <p:nvPr/>
        </p:nvPicPr>
        <p:blipFill>
          <a:blip r:embed="rId3">
            <a:alphaModFix/>
          </a:blip>
          <a:stretch>
            <a:fillRect/>
          </a:stretch>
        </p:blipFill>
        <p:spPr>
          <a:xfrm>
            <a:off x="352575" y="1046250"/>
            <a:ext cx="4565401" cy="3692026"/>
          </a:xfrm>
          <a:prstGeom prst="rect">
            <a:avLst/>
          </a:prstGeom>
          <a:noFill/>
          <a:ln>
            <a:noFill/>
          </a:ln>
        </p:spPr>
      </p:pic>
      <p:pic>
        <p:nvPicPr>
          <p:cNvPr id="149" name="Google Shape;149;p16"/>
          <p:cNvPicPr preferRelativeResize="0"/>
          <p:nvPr/>
        </p:nvPicPr>
        <p:blipFill>
          <a:blip r:embed="rId4">
            <a:alphaModFix/>
          </a:blip>
          <a:stretch>
            <a:fillRect/>
          </a:stretch>
        </p:blipFill>
        <p:spPr>
          <a:xfrm>
            <a:off x="4696950" y="1313750"/>
            <a:ext cx="4145799" cy="2515999"/>
          </a:xfrm>
          <a:prstGeom prst="rect">
            <a:avLst/>
          </a:prstGeom>
          <a:noFill/>
          <a:ln>
            <a:noFill/>
          </a:ln>
        </p:spPr>
      </p:pic>
      <p:sp>
        <p:nvSpPr>
          <p:cNvPr id="150" name="Google Shape;150;p16"/>
          <p:cNvSpPr txBox="1"/>
          <p:nvPr/>
        </p:nvSpPr>
        <p:spPr>
          <a:xfrm>
            <a:off x="5885000" y="3936175"/>
            <a:ext cx="176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Human Robot Sophia</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3">
            <a:alphaModFix/>
          </a:blip>
          <a:stretch>
            <a:fillRect/>
          </a:stretch>
        </p:blipFill>
        <p:spPr>
          <a:xfrm>
            <a:off x="566700" y="810675"/>
            <a:ext cx="8010600" cy="352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427800" y="300500"/>
            <a:ext cx="75057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AI and DL??</a:t>
            </a:r>
            <a:endParaRPr/>
          </a:p>
        </p:txBody>
      </p:sp>
      <p:sp>
        <p:nvSpPr>
          <p:cNvPr id="161" name="Google Shape;161;p18"/>
          <p:cNvSpPr txBox="1"/>
          <p:nvPr>
            <p:ph idx="1" type="body"/>
          </p:nvPr>
        </p:nvSpPr>
        <p:spPr>
          <a:xfrm>
            <a:off x="531125" y="1160075"/>
            <a:ext cx="46503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AI enables machines to think without any human intervention.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ML is a subset of AI that uses statistical learning algorithms to build smart systems.</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DL is a technique that is inspired by the way a human brain filters information. It is associated with learning from examples.</a:t>
            </a:r>
            <a:endParaRPr sz="1800">
              <a:solidFill>
                <a:srgbClr val="000000"/>
              </a:solidFill>
              <a:highlight>
                <a:srgbClr val="FFFFFF"/>
              </a:highlight>
              <a:latin typeface="Arial"/>
              <a:ea typeface="Arial"/>
              <a:cs typeface="Arial"/>
              <a:sym typeface="Arial"/>
            </a:endParaRPr>
          </a:p>
        </p:txBody>
      </p:sp>
      <p:pic>
        <p:nvPicPr>
          <p:cNvPr id="162" name="Google Shape;162;p18"/>
          <p:cNvPicPr preferRelativeResize="0"/>
          <p:nvPr/>
        </p:nvPicPr>
        <p:blipFill>
          <a:blip r:embed="rId3">
            <a:alphaModFix/>
          </a:blip>
          <a:stretch>
            <a:fillRect/>
          </a:stretch>
        </p:blipFill>
        <p:spPr>
          <a:xfrm>
            <a:off x="5726675" y="1218775"/>
            <a:ext cx="3143250" cy="231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559075" y="321475"/>
            <a:ext cx="80925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and Unsupervised algorithms.</a:t>
            </a:r>
            <a:endParaRPr/>
          </a:p>
        </p:txBody>
      </p:sp>
      <p:pic>
        <p:nvPicPr>
          <p:cNvPr id="168" name="Google Shape;168;p19"/>
          <p:cNvPicPr preferRelativeResize="0"/>
          <p:nvPr/>
        </p:nvPicPr>
        <p:blipFill>
          <a:blip r:embed="rId3">
            <a:alphaModFix/>
          </a:blip>
          <a:stretch>
            <a:fillRect/>
          </a:stretch>
        </p:blipFill>
        <p:spPr>
          <a:xfrm>
            <a:off x="624925" y="964376"/>
            <a:ext cx="7960799" cy="376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469725" y="398350"/>
            <a:ext cx="75057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algorithms</a:t>
            </a:r>
            <a:endParaRPr/>
          </a:p>
        </p:txBody>
      </p:sp>
      <p:sp>
        <p:nvSpPr>
          <p:cNvPr id="174" name="Google Shape;174;p20"/>
          <p:cNvSpPr txBox="1"/>
          <p:nvPr>
            <p:ph idx="1" type="body"/>
          </p:nvPr>
        </p:nvSpPr>
        <p:spPr>
          <a:xfrm>
            <a:off x="587025" y="1271900"/>
            <a:ext cx="4878000" cy="336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02124"/>
              </a:buClr>
              <a:buSzPts val="1800"/>
              <a:buFont typeface="Arial"/>
              <a:buChar char="➔"/>
            </a:pPr>
            <a:r>
              <a:rPr b="1" lang="en" sz="1800">
                <a:solidFill>
                  <a:srgbClr val="202124"/>
                </a:solidFill>
                <a:highlight>
                  <a:srgbClr val="FFFFFF"/>
                </a:highlight>
                <a:latin typeface="Arial"/>
                <a:ea typeface="Arial"/>
                <a:cs typeface="Arial"/>
                <a:sym typeface="Arial"/>
              </a:rPr>
              <a:t>Classification</a:t>
            </a:r>
            <a:r>
              <a:rPr lang="en" sz="1800">
                <a:solidFill>
                  <a:srgbClr val="202124"/>
                </a:solidFill>
                <a:highlight>
                  <a:srgbClr val="FFFFFF"/>
                </a:highlight>
                <a:latin typeface="Arial"/>
                <a:ea typeface="Arial"/>
                <a:cs typeface="Arial"/>
                <a:sym typeface="Arial"/>
              </a:rPr>
              <a:t> refers to a predictive modeling problem where a class label is predicted for a given example of input data.</a:t>
            </a:r>
            <a:endParaRPr sz="1800">
              <a:solidFill>
                <a:srgbClr val="202124"/>
              </a:solidFill>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We’ll be </a:t>
            </a:r>
            <a:r>
              <a:rPr lang="en" sz="1800">
                <a:latin typeface="Arial"/>
                <a:ea typeface="Arial"/>
                <a:cs typeface="Arial"/>
                <a:sym typeface="Arial"/>
              </a:rPr>
              <a:t>covering</a:t>
            </a:r>
            <a:r>
              <a:rPr lang="en" sz="1800">
                <a:latin typeface="Arial"/>
                <a:ea typeface="Arial"/>
                <a:cs typeface="Arial"/>
                <a:sym typeface="Arial"/>
              </a:rPr>
              <a:t> following 3 classification algorithms:</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KNN</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Naive Bayes</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Decision Tree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800">
                <a:latin typeface="Arial"/>
                <a:ea typeface="Arial"/>
                <a:cs typeface="Arial"/>
                <a:sym typeface="Arial"/>
              </a:rPr>
              <a:t>SVM</a:t>
            </a:r>
            <a:endParaRPr sz="1800">
              <a:latin typeface="Arial"/>
              <a:ea typeface="Arial"/>
              <a:cs typeface="Arial"/>
              <a:sym typeface="Aria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5" name="Google Shape;175;p20"/>
          <p:cNvPicPr preferRelativeResize="0"/>
          <p:nvPr/>
        </p:nvPicPr>
        <p:blipFill>
          <a:blip r:embed="rId3">
            <a:alphaModFix/>
          </a:blip>
          <a:stretch>
            <a:fillRect/>
          </a:stretch>
        </p:blipFill>
        <p:spPr>
          <a:xfrm>
            <a:off x="5603425" y="1585563"/>
            <a:ext cx="2968875" cy="1972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665400" y="5381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(K-nearest neighbors)</a:t>
            </a:r>
            <a:endParaRPr/>
          </a:p>
        </p:txBody>
      </p:sp>
      <p:sp>
        <p:nvSpPr>
          <p:cNvPr id="181" name="Google Shape;181;p21"/>
          <p:cNvSpPr txBox="1"/>
          <p:nvPr>
            <p:ph idx="1" type="body"/>
          </p:nvPr>
        </p:nvSpPr>
        <p:spPr>
          <a:xfrm>
            <a:off x="441775" y="1316775"/>
            <a:ext cx="4212600" cy="3505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K- nearest algorithm, often abbreviated as KNN, is an approach to data classiﬁcation that estimates how likely a data point is to be a member of one group or another depending on what group the data points nearest to it are in.</a:t>
            </a:r>
            <a:endParaRPr sz="1700"/>
          </a:p>
          <a:p>
            <a:pPr indent="-336550" lvl="0" marL="457200" rtl="0" algn="l">
              <a:spcBef>
                <a:spcPts val="0"/>
              </a:spcBef>
              <a:spcAft>
                <a:spcPts val="0"/>
              </a:spcAft>
              <a:buSzPts val="1700"/>
              <a:buChar char="➔"/>
            </a:pPr>
            <a:r>
              <a:rPr lang="en" sz="1700"/>
              <a:t>K in KNN refers to the number of nearest neighbour to include in the majority voting process.</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2" name="Google Shape;182;p21"/>
          <p:cNvPicPr preferRelativeResize="0"/>
          <p:nvPr/>
        </p:nvPicPr>
        <p:blipFill>
          <a:blip r:embed="rId3">
            <a:alphaModFix/>
          </a:blip>
          <a:stretch>
            <a:fillRect/>
          </a:stretch>
        </p:blipFill>
        <p:spPr>
          <a:xfrm>
            <a:off x="4961800" y="1738725"/>
            <a:ext cx="3737875" cy="205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